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 id="214748368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Lst>
  <p:sldSz cy="5143500" cx="9144000"/>
  <p:notesSz cx="6858000" cy="9144000"/>
  <p:embeddedFontLst>
    <p:embeddedFont>
      <p:font typeface="Dosis"/>
      <p:regular r:id="rId22"/>
      <p:bold r:id="rId23"/>
    </p:embeddedFont>
    <p:embeddedFont>
      <p:font typeface="Roboto"/>
      <p:regular r:id="rId24"/>
      <p:bold r:id="rId25"/>
      <p:italic r:id="rId26"/>
      <p:boldItalic r:id="rId27"/>
    </p:embeddedFont>
    <p:embeddedFont>
      <p:font typeface="Old Standard TT"/>
      <p:regular r:id="rId28"/>
      <p:bold r:id="rId29"/>
      <p: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1" roundtripDataSignature="AMtx7mgBV54bVvhxDooXUdgdx4bNq0e7j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067894B-02E8-4F60-92DC-63AAF038D384}">
  <a:tblStyle styleId="{9067894B-02E8-4F60-92DC-63AAF038D38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font" Target="fonts/Dosis-regular.fntdata"/><Relationship Id="rId21" Type="http://schemas.openxmlformats.org/officeDocument/2006/relationships/slide" Target="slides/slide13.xml"/><Relationship Id="rId24" Type="http://schemas.openxmlformats.org/officeDocument/2006/relationships/font" Target="fonts/Roboto-regular.fntdata"/><Relationship Id="rId23" Type="http://schemas.openxmlformats.org/officeDocument/2006/relationships/font" Target="fonts/Dosis-bold.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OldStandardTT-regular.fntdata"/><Relationship Id="rId27"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OldStandardTT-bold.fntdata"/><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customschemas.google.com/relationships/presentationmetadata" Target="metadata"/><Relationship Id="rId30" Type="http://schemas.openxmlformats.org/officeDocument/2006/relationships/font" Target="fonts/OldStandardTT-italic.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c973f95248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1c973f95248_0_4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c973f95248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1c973f95248_0_4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d38fd9976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1d38fd9976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d38fd9976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d38fd9976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c973f95248_0_4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1c973f95248_0_4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c973f95248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c973f95248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c973f95248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1c973f95248_0_4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11" name="Google Shape;11;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12" name="Google Shape;12;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5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5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295269"/>
        </a:solidFill>
      </p:bgPr>
    </p:bg>
    <p:spTree>
      <p:nvGrpSpPr>
        <p:cNvPr id="54" name="Shape 54"/>
        <p:cNvGrpSpPr/>
        <p:nvPr/>
      </p:nvGrpSpPr>
      <p:grpSpPr>
        <a:xfrm>
          <a:off x="0" y="0"/>
          <a:ext cx="0" cy="0"/>
          <a:chOff x="0" y="0"/>
          <a:chExt cx="0" cy="0"/>
        </a:xfrm>
      </p:grpSpPr>
      <p:sp>
        <p:nvSpPr>
          <p:cNvPr id="55" name="Google Shape;55;p24"/>
          <p:cNvSpPr/>
          <p:nvPr/>
        </p:nvSpPr>
        <p:spPr>
          <a:xfrm>
            <a:off x="469021" y="1983100"/>
            <a:ext cx="8210374"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 sz="5600" u="none" cap="none" strike="noStrike">
                <a:solidFill>
                  <a:schemeClr val="lt1"/>
                </a:solidFill>
                <a:latin typeface="Dosis"/>
                <a:ea typeface="Dosis"/>
                <a:cs typeface="Dosis"/>
                <a:sym typeface="Dosis"/>
              </a:rPr>
              <a:t>TITLE GOES HERE</a:t>
            </a:r>
            <a:endParaRPr b="0" i="0" sz="1000" u="none" cap="none" strike="noStrike">
              <a:solidFill>
                <a:schemeClr val="lt1"/>
              </a:solidFill>
              <a:latin typeface="Dosis"/>
              <a:ea typeface="Dosis"/>
              <a:cs typeface="Dosis"/>
              <a:sym typeface="Dosis"/>
            </a:endParaRPr>
          </a:p>
        </p:txBody>
      </p:sp>
      <p:sp>
        <p:nvSpPr>
          <p:cNvPr id="56" name="Google Shape;56;p24"/>
          <p:cNvSpPr/>
          <p:nvPr/>
        </p:nvSpPr>
        <p:spPr>
          <a:xfrm>
            <a:off x="469011" y="2814675"/>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 sz="3500" u="none" cap="none" strike="noStrike">
                <a:solidFill>
                  <a:srgbClr val="BCBEC0"/>
                </a:solidFill>
                <a:latin typeface="Dosis"/>
                <a:ea typeface="Dosis"/>
                <a:cs typeface="Dosis"/>
                <a:sym typeface="Dosis"/>
              </a:rPr>
              <a:t>Subtitle goes here</a:t>
            </a:r>
            <a:endParaRPr b="0" i="0" sz="1000" u="none" cap="none" strike="noStrike">
              <a:solidFill>
                <a:srgbClr val="BCBEC0"/>
              </a:solidFill>
              <a:latin typeface="Dosis"/>
              <a:ea typeface="Dosis"/>
              <a:cs typeface="Dosis"/>
              <a:sym typeface="Dosis"/>
            </a:endParaRPr>
          </a:p>
        </p:txBody>
      </p:sp>
      <p:sp>
        <p:nvSpPr>
          <p:cNvPr id="57" name="Google Shape;57;p24"/>
          <p:cNvSpPr/>
          <p:nvPr/>
        </p:nvSpPr>
        <p:spPr>
          <a:xfrm>
            <a:off x="469031" y="4578285"/>
            <a:ext cx="1792609" cy="19645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800"/>
              <a:buFont typeface="Arial"/>
              <a:buNone/>
            </a:pPr>
            <a:r>
              <a:rPr b="0" i="0" lang="en" sz="800" u="none" cap="none" strike="noStrike">
                <a:solidFill>
                  <a:srgbClr val="BCBEC0"/>
                </a:solidFill>
                <a:latin typeface="Dosis"/>
                <a:ea typeface="Dosis"/>
                <a:cs typeface="Dosis"/>
                <a:sym typeface="Dosis"/>
              </a:rPr>
              <a:t>New York  -  10th February, 2014</a:t>
            </a:r>
            <a:endParaRPr b="0" i="0" sz="800" u="none" cap="none" strike="noStrike">
              <a:solidFill>
                <a:srgbClr val="BCBEC0"/>
              </a:solidFill>
              <a:latin typeface="Dosis"/>
              <a:ea typeface="Dosis"/>
              <a:cs typeface="Dosis"/>
              <a:sym typeface="Dosis"/>
            </a:endParaRPr>
          </a:p>
        </p:txBody>
      </p:sp>
      <p:pic>
        <p:nvPicPr>
          <p:cNvPr id="58" name="Google Shape;58;p24"/>
          <p:cNvPicPr preferRelativeResize="0"/>
          <p:nvPr/>
        </p:nvPicPr>
        <p:blipFill rotWithShape="1">
          <a:blip r:embed="rId2">
            <a:alphaModFix/>
          </a:blip>
          <a:srcRect b="0" l="0" r="0" t="0"/>
          <a:stretch/>
        </p:blipFill>
        <p:spPr>
          <a:xfrm>
            <a:off x="469028" y="620299"/>
            <a:ext cx="1362880" cy="2866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CUSTOM_1">
    <p:bg>
      <p:bgPr>
        <a:solidFill>
          <a:srgbClr val="295269"/>
        </a:solidFill>
      </p:bgPr>
    </p:bg>
    <p:spTree>
      <p:nvGrpSpPr>
        <p:cNvPr id="59" name="Shape 59"/>
        <p:cNvGrpSpPr/>
        <p:nvPr/>
      </p:nvGrpSpPr>
      <p:grpSpPr>
        <a:xfrm>
          <a:off x="0" y="0"/>
          <a:ext cx="0" cy="0"/>
          <a:chOff x="0" y="0"/>
          <a:chExt cx="0" cy="0"/>
        </a:xfrm>
      </p:grpSpPr>
      <p:sp>
        <p:nvSpPr>
          <p:cNvPr id="60" name="Google Shape;60;p25"/>
          <p:cNvSpPr/>
          <p:nvPr/>
        </p:nvSpPr>
        <p:spPr>
          <a:xfrm>
            <a:off x="469000" y="2073325"/>
            <a:ext cx="7747596" cy="16605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1. Announcements</a:t>
            </a:r>
            <a:endParaRPr b="0" i="0" sz="1000" u="none" cap="none" strike="noStrike">
              <a:solidFill>
                <a:srgbClr val="000000"/>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2. Recruiting</a:t>
            </a:r>
            <a:endParaRPr b="0" i="0" sz="1800" u="none" cap="none" strike="noStrike">
              <a:solidFill>
                <a:srgbClr val="FFFFFF"/>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3. Product Updates</a:t>
            </a:r>
            <a:endParaRPr b="0" i="0" sz="1800" u="none" cap="none" strike="noStrike">
              <a:solidFill>
                <a:srgbClr val="FFFFFF"/>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4.  Weekly Metrics</a:t>
            </a:r>
            <a:endParaRPr b="0" i="0" sz="1800" u="none" cap="none" strike="noStrike">
              <a:solidFill>
                <a:srgbClr val="FFFFFF"/>
              </a:solidFill>
              <a:latin typeface="Dosis"/>
              <a:ea typeface="Dosis"/>
              <a:cs typeface="Dosis"/>
              <a:sym typeface="Dosis"/>
            </a:endParaRPr>
          </a:p>
        </p:txBody>
      </p:sp>
      <p:cxnSp>
        <p:nvCxnSpPr>
          <p:cNvPr id="61" name="Google Shape;61;p25"/>
          <p:cNvCxnSpPr/>
          <p:nvPr/>
        </p:nvCxnSpPr>
        <p:spPr>
          <a:xfrm>
            <a:off x="469004" y="1765604"/>
            <a:ext cx="267300" cy="0"/>
          </a:xfrm>
          <a:prstGeom prst="straightConnector1">
            <a:avLst/>
          </a:prstGeom>
          <a:noFill/>
          <a:ln cap="rnd" cmpd="sng" w="9525">
            <a:solidFill>
              <a:srgbClr val="EBECED"/>
            </a:solidFill>
            <a:prstDash val="solid"/>
            <a:miter lim="8000"/>
            <a:headEnd len="sm" w="sm" type="none"/>
            <a:tailEnd len="sm" w="sm" type="none"/>
          </a:ln>
        </p:spPr>
      </p:cxnSp>
      <p:sp>
        <p:nvSpPr>
          <p:cNvPr id="62" name="Google Shape;62;p25"/>
          <p:cNvSpPr/>
          <p:nvPr/>
        </p:nvSpPr>
        <p:spPr>
          <a:xfrm>
            <a:off x="469011" y="519150"/>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2400"/>
              <a:buFont typeface="Arial"/>
              <a:buNone/>
            </a:pPr>
            <a:r>
              <a:rPr b="0" i="0" lang="en" sz="2400" u="none" cap="none" strike="noStrike">
                <a:solidFill>
                  <a:srgbClr val="39D1B4"/>
                </a:solidFill>
                <a:latin typeface="Dosis"/>
                <a:ea typeface="Dosis"/>
                <a:cs typeface="Dosis"/>
                <a:sym typeface="Dosis"/>
              </a:rPr>
              <a:t>CONTENTS</a:t>
            </a:r>
            <a:endParaRPr b="0" i="0" sz="2400" u="none" cap="none" strike="noStrike">
              <a:solidFill>
                <a:srgbClr val="39D1B4"/>
              </a:solidFill>
              <a:latin typeface="Dosis"/>
              <a:ea typeface="Dosis"/>
              <a:cs typeface="Dosis"/>
              <a:sym typeface="Dosis"/>
            </a:endParaRPr>
          </a:p>
        </p:txBody>
      </p:sp>
      <p:cxnSp>
        <p:nvCxnSpPr>
          <p:cNvPr id="63" name="Google Shape;63;p25"/>
          <p:cNvCxnSpPr/>
          <p:nvPr/>
        </p:nvCxnSpPr>
        <p:spPr>
          <a:xfrm>
            <a:off x="469004" y="3927779"/>
            <a:ext cx="267300" cy="0"/>
          </a:xfrm>
          <a:prstGeom prst="straightConnector1">
            <a:avLst/>
          </a:prstGeom>
          <a:noFill/>
          <a:ln cap="rnd" cmpd="sng" w="9525">
            <a:solidFill>
              <a:srgbClr val="EBECED"/>
            </a:solidFill>
            <a:prstDash val="solid"/>
            <a:miter lim="8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CUSTOM_6">
    <p:bg>
      <p:bgPr>
        <a:solidFill>
          <a:srgbClr val="6AB1D3"/>
        </a:solidFill>
      </p:bgPr>
    </p:bg>
    <p:spTree>
      <p:nvGrpSpPr>
        <p:cNvPr id="64" name="Shape 64"/>
        <p:cNvGrpSpPr/>
        <p:nvPr/>
      </p:nvGrpSpPr>
      <p:grpSpPr>
        <a:xfrm>
          <a:off x="0" y="0"/>
          <a:ext cx="0" cy="0"/>
          <a:chOff x="0" y="0"/>
          <a:chExt cx="0" cy="0"/>
        </a:xfrm>
      </p:grpSpPr>
      <p:sp>
        <p:nvSpPr>
          <p:cNvPr id="65" name="Google Shape;65;p26"/>
          <p:cNvSpPr/>
          <p:nvPr/>
        </p:nvSpPr>
        <p:spPr>
          <a:xfrm>
            <a:off x="469021" y="1906900"/>
            <a:ext cx="8171820"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 sz="5600" u="none" cap="none" strike="noStrike">
                <a:solidFill>
                  <a:schemeClr val="lt1"/>
                </a:solidFill>
                <a:latin typeface="Dosis"/>
                <a:ea typeface="Dosis"/>
                <a:cs typeface="Dosis"/>
                <a:sym typeface="Dosis"/>
              </a:rPr>
              <a:t>MAIN SECTION TITLE</a:t>
            </a:r>
            <a:endParaRPr b="0" i="0" sz="1000" u="none" cap="none" strike="noStrike">
              <a:solidFill>
                <a:schemeClr val="lt1"/>
              </a:solidFill>
              <a:latin typeface="Dosis"/>
              <a:ea typeface="Dosis"/>
              <a:cs typeface="Dosis"/>
              <a:sym typeface="Dosis"/>
            </a:endParaRPr>
          </a:p>
        </p:txBody>
      </p:sp>
      <p:sp>
        <p:nvSpPr>
          <p:cNvPr id="66" name="Google Shape;66;p26"/>
          <p:cNvSpPr/>
          <p:nvPr/>
        </p:nvSpPr>
        <p:spPr>
          <a:xfrm>
            <a:off x="469011" y="2738475"/>
            <a:ext cx="8171820"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 sz="3500" u="none" cap="none" strike="noStrike">
                <a:solidFill>
                  <a:srgbClr val="204056"/>
                </a:solidFill>
                <a:latin typeface="Dosis"/>
                <a:ea typeface="Dosis"/>
                <a:cs typeface="Dosis"/>
                <a:sym typeface="Dosis"/>
              </a:rPr>
              <a:t>Subtitle goes here</a:t>
            </a:r>
            <a:endParaRPr b="0" i="0" sz="1000" u="none" cap="none" strike="noStrike">
              <a:solidFill>
                <a:srgbClr val="204056"/>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Slide">
  <p:cSld name="CUSTOM_7">
    <p:bg>
      <p:bgPr>
        <a:solidFill>
          <a:srgbClr val="E6E7E8"/>
        </a:solidFill>
      </p:bgPr>
    </p:bg>
    <p:spTree>
      <p:nvGrpSpPr>
        <p:cNvPr id="67" name="Shape 67"/>
        <p:cNvGrpSpPr/>
        <p:nvPr/>
      </p:nvGrpSpPr>
      <p:grpSpPr>
        <a:xfrm>
          <a:off x="0" y="0"/>
          <a:ext cx="0" cy="0"/>
          <a:chOff x="0" y="0"/>
          <a:chExt cx="0" cy="0"/>
        </a:xfrm>
      </p:grpSpPr>
      <p:sp>
        <p:nvSpPr>
          <p:cNvPr id="68" name="Google Shape;68;p27"/>
          <p:cNvSpPr/>
          <p:nvPr/>
        </p:nvSpPr>
        <p:spPr>
          <a:xfrm>
            <a:off x="469021" y="1906900"/>
            <a:ext cx="8210374"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 sz="5600" u="none" cap="none" strike="noStrike">
                <a:solidFill>
                  <a:srgbClr val="204056"/>
                </a:solidFill>
                <a:latin typeface="Dosis"/>
                <a:ea typeface="Dosis"/>
                <a:cs typeface="Dosis"/>
                <a:sym typeface="Dosis"/>
              </a:rPr>
              <a:t>SUB-SECTION TITLE</a:t>
            </a:r>
            <a:endParaRPr b="0" i="0" sz="1000" u="none" cap="none" strike="noStrike">
              <a:solidFill>
                <a:srgbClr val="204056"/>
              </a:solidFill>
              <a:latin typeface="Dosis"/>
              <a:ea typeface="Dosis"/>
              <a:cs typeface="Dosis"/>
              <a:sym typeface="Dosis"/>
            </a:endParaRPr>
          </a:p>
        </p:txBody>
      </p:sp>
      <p:sp>
        <p:nvSpPr>
          <p:cNvPr id="69" name="Google Shape;69;p27"/>
          <p:cNvSpPr/>
          <p:nvPr/>
        </p:nvSpPr>
        <p:spPr>
          <a:xfrm>
            <a:off x="469011" y="2738475"/>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 sz="3500" u="none" cap="none" strike="noStrike">
                <a:solidFill>
                  <a:srgbClr val="BCBEC0"/>
                </a:solidFill>
                <a:latin typeface="Dosis"/>
                <a:ea typeface="Dosis"/>
                <a:cs typeface="Dosis"/>
                <a:sym typeface="Dosis"/>
              </a:rPr>
              <a:t>Subtitle goes here</a:t>
            </a:r>
            <a:endParaRPr b="0" i="0" sz="10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 Slide">
  <p:cSld name="CUSTOM_11">
    <p:spTree>
      <p:nvGrpSpPr>
        <p:cNvPr id="70" name="Shape 70"/>
        <p:cNvGrpSpPr/>
        <p:nvPr/>
      </p:nvGrpSpPr>
      <p:grpSpPr>
        <a:xfrm>
          <a:off x="0" y="0"/>
          <a:ext cx="0" cy="0"/>
          <a:chOff x="0" y="0"/>
          <a:chExt cx="0" cy="0"/>
        </a:xfrm>
      </p:grpSpPr>
      <p:sp>
        <p:nvSpPr>
          <p:cNvPr id="71" name="Google Shape;71;p28"/>
          <p:cNvSpPr/>
          <p:nvPr/>
        </p:nvSpPr>
        <p:spPr>
          <a:xfrm>
            <a:off x="469025" y="1767264"/>
            <a:ext cx="7697398" cy="216065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3200"/>
              <a:buFont typeface="Arial"/>
              <a:buNone/>
            </a:pPr>
            <a:r>
              <a:rPr b="0" i="0" lang="en" sz="3200" u="none" cap="none" strike="noStrike">
                <a:solidFill>
                  <a:srgbClr val="295269"/>
                </a:solidFill>
                <a:latin typeface="Dosis"/>
                <a:ea typeface="Dosis"/>
                <a:cs typeface="Dosis"/>
                <a:sym typeface="Dosis"/>
              </a:rPr>
              <a:t>Key statement goes here. Collaboratively administrate empower markets via plug-and-play networks. </a:t>
            </a:r>
            <a:r>
              <a:rPr b="0" i="0" lang="en" sz="3200" u="none" cap="none" strike="noStrike">
                <a:solidFill>
                  <a:srgbClr val="FA726E"/>
                </a:solidFill>
                <a:latin typeface="Dosis"/>
                <a:ea typeface="Dosis"/>
                <a:cs typeface="Dosis"/>
                <a:sym typeface="Dosis"/>
              </a:rPr>
              <a:t>Highlights</a:t>
            </a:r>
            <a:r>
              <a:rPr b="0" i="0" lang="en" sz="3200" u="none" cap="none" strike="noStrike">
                <a:solidFill>
                  <a:srgbClr val="295269"/>
                </a:solidFill>
                <a:latin typeface="Dosis"/>
                <a:ea typeface="Dosis"/>
                <a:cs typeface="Dosis"/>
                <a:sym typeface="Dosis"/>
              </a:rPr>
              <a:t> procrastinate B2C users after </a:t>
            </a:r>
            <a:r>
              <a:rPr b="0" i="0" lang="en" sz="3200" u="none" cap="none" strike="noStrike">
                <a:solidFill>
                  <a:srgbClr val="FA726E"/>
                </a:solidFill>
                <a:latin typeface="Dosis"/>
                <a:ea typeface="Dosis"/>
                <a:cs typeface="Dosis"/>
                <a:sym typeface="Dosis"/>
              </a:rPr>
              <a:t>installed base</a:t>
            </a:r>
            <a:r>
              <a:rPr b="0" i="0" lang="en" sz="3200" u="none" cap="none" strike="noStrike">
                <a:solidFill>
                  <a:srgbClr val="295269"/>
                </a:solidFill>
                <a:latin typeface="Dosis"/>
                <a:ea typeface="Dosis"/>
                <a:cs typeface="Dosis"/>
                <a:sym typeface="Dosis"/>
              </a:rPr>
              <a:t> benefits.</a:t>
            </a:r>
            <a:endParaRPr b="0" i="0" sz="3200" u="none" cap="none" strike="noStrike">
              <a:solidFill>
                <a:srgbClr val="000000"/>
              </a:solidFill>
              <a:latin typeface="Dosis"/>
              <a:ea typeface="Dosis"/>
              <a:cs typeface="Dosis"/>
              <a:sym typeface="Dosis"/>
            </a:endParaRPr>
          </a:p>
        </p:txBody>
      </p:sp>
      <p:sp>
        <p:nvSpPr>
          <p:cNvPr id="72" name="Google Shape;72;p28"/>
          <p:cNvSpPr/>
          <p:nvPr/>
        </p:nvSpPr>
        <p:spPr>
          <a:xfrm>
            <a:off x="469031" y="1063194"/>
            <a:ext cx="785826" cy="35498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GOAL</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1">
  <p:cSld name="CUSTOM_9">
    <p:spTree>
      <p:nvGrpSpPr>
        <p:cNvPr id="73" name="Shape 73"/>
        <p:cNvGrpSpPr/>
        <p:nvPr/>
      </p:nvGrpSpPr>
      <p:grpSpPr>
        <a:xfrm>
          <a:off x="0" y="0"/>
          <a:ext cx="0" cy="0"/>
          <a:chOff x="0" y="0"/>
          <a:chExt cx="0" cy="0"/>
        </a:xfrm>
      </p:grpSpPr>
      <p:sp>
        <p:nvSpPr>
          <p:cNvPr id="74" name="Google Shape;74;p29"/>
          <p:cNvSpPr/>
          <p:nvPr/>
        </p:nvSpPr>
        <p:spPr>
          <a:xfrm>
            <a:off x="469000" y="2073325"/>
            <a:ext cx="7747596" cy="16605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1. Announcements</a:t>
            </a:r>
            <a:endParaRPr b="0" i="0" sz="10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2. Recruiting</a:t>
            </a:r>
            <a:endParaRPr b="0" i="0" sz="18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3. Product Updates</a:t>
            </a:r>
            <a:endParaRPr b="0" i="0" sz="18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4.  Weekly Metrics</a:t>
            </a:r>
            <a:endParaRPr b="0" i="0" sz="1800" u="none" cap="none" strike="noStrike">
              <a:solidFill>
                <a:srgbClr val="295269"/>
              </a:solidFill>
              <a:latin typeface="Dosis"/>
              <a:ea typeface="Dosis"/>
              <a:cs typeface="Dosis"/>
              <a:sym typeface="Dosis"/>
            </a:endParaRPr>
          </a:p>
        </p:txBody>
      </p:sp>
      <p:cxnSp>
        <p:nvCxnSpPr>
          <p:cNvPr id="75" name="Google Shape;75;p29"/>
          <p:cNvCxnSpPr/>
          <p:nvPr/>
        </p:nvCxnSpPr>
        <p:spPr>
          <a:xfrm>
            <a:off x="469004" y="1765604"/>
            <a:ext cx="267300" cy="0"/>
          </a:xfrm>
          <a:prstGeom prst="straightConnector1">
            <a:avLst/>
          </a:prstGeom>
          <a:noFill/>
          <a:ln cap="rnd" cmpd="sng" w="9525">
            <a:solidFill>
              <a:srgbClr val="295269"/>
            </a:solidFill>
            <a:prstDash val="solid"/>
            <a:miter lim="8000"/>
            <a:headEnd len="sm" w="sm" type="none"/>
            <a:tailEnd len="sm" w="sm" type="none"/>
          </a:ln>
        </p:spPr>
      </p:cxnSp>
      <p:sp>
        <p:nvSpPr>
          <p:cNvPr id="76" name="Google Shape;76;p29"/>
          <p:cNvSpPr/>
          <p:nvPr/>
        </p:nvSpPr>
        <p:spPr>
          <a:xfrm>
            <a:off x="469011" y="519150"/>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2400"/>
              <a:buFont typeface="Arial"/>
              <a:buNone/>
            </a:pPr>
            <a:r>
              <a:rPr b="0" i="0" lang="en" sz="2400" u="none" cap="none" strike="noStrike">
                <a:solidFill>
                  <a:srgbClr val="6AB1D3"/>
                </a:solidFill>
                <a:latin typeface="Dosis"/>
                <a:ea typeface="Dosis"/>
                <a:cs typeface="Dosis"/>
                <a:sym typeface="Dosis"/>
              </a:rPr>
              <a:t>LIST OF THINGS</a:t>
            </a:r>
            <a:endParaRPr b="0" i="0" sz="2400" u="none" cap="none" strike="noStrike">
              <a:solidFill>
                <a:srgbClr val="6AB1D3"/>
              </a:solidFill>
              <a:latin typeface="Dosis"/>
              <a:ea typeface="Dosis"/>
              <a:cs typeface="Dosis"/>
              <a:sym typeface="Dosis"/>
            </a:endParaRPr>
          </a:p>
        </p:txBody>
      </p:sp>
      <p:cxnSp>
        <p:nvCxnSpPr>
          <p:cNvPr id="77" name="Google Shape;77;p29"/>
          <p:cNvCxnSpPr/>
          <p:nvPr/>
        </p:nvCxnSpPr>
        <p:spPr>
          <a:xfrm>
            <a:off x="469004" y="3927779"/>
            <a:ext cx="267300" cy="0"/>
          </a:xfrm>
          <a:prstGeom prst="straightConnector1">
            <a:avLst/>
          </a:prstGeom>
          <a:noFill/>
          <a:ln cap="rnd" cmpd="sng" w="9525">
            <a:solidFill>
              <a:srgbClr val="295269"/>
            </a:solidFill>
            <a:prstDash val="solid"/>
            <a:miter lim="8000"/>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2">
  <p:cSld name="CUSTOM_8">
    <p:spTree>
      <p:nvGrpSpPr>
        <p:cNvPr id="78" name="Shape 78"/>
        <p:cNvGrpSpPr/>
        <p:nvPr/>
      </p:nvGrpSpPr>
      <p:grpSpPr>
        <a:xfrm>
          <a:off x="0" y="0"/>
          <a:ext cx="0" cy="0"/>
          <a:chOff x="0" y="0"/>
          <a:chExt cx="0" cy="0"/>
        </a:xfrm>
      </p:grpSpPr>
      <p:sp>
        <p:nvSpPr>
          <p:cNvPr id="79" name="Google Shape;79;p30"/>
          <p:cNvSpPr/>
          <p:nvPr/>
        </p:nvSpPr>
        <p:spPr>
          <a:xfrm>
            <a:off x="469025" y="1083775"/>
            <a:ext cx="821037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80" name="Google Shape;80;p30"/>
          <p:cNvSpPr/>
          <p:nvPr/>
        </p:nvSpPr>
        <p:spPr>
          <a:xfrm>
            <a:off x="469025" y="2543425"/>
            <a:ext cx="8210374" cy="216632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t" bIns="35725" lIns="35725" spcFirstLastPara="1" rIns="35725" wrap="square" tIns="35725">
            <a:noAutofit/>
          </a:bodyPr>
          <a:lstStyle/>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functional solutions</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cross-media value</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maximize timely </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professionally cultivate </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dynamically innovate</a:t>
            </a:r>
            <a:endParaRPr b="0" i="0" sz="1800" u="none" cap="none" strike="noStrike">
              <a:solidFill>
                <a:srgbClr val="000000"/>
              </a:solidFill>
              <a:latin typeface="Dosis"/>
              <a:ea typeface="Dosis"/>
              <a:cs typeface="Dosis"/>
              <a:sym typeface="Dosis"/>
            </a:endParaRPr>
          </a:p>
        </p:txBody>
      </p:sp>
      <p:sp>
        <p:nvSpPr>
          <p:cNvPr id="81" name="Google Shape;81;p30"/>
          <p:cNvSpPr/>
          <p:nvPr/>
        </p:nvSpPr>
        <p:spPr>
          <a:xfrm>
            <a:off x="469031" y="489942"/>
            <a:ext cx="809261"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Font typeface="Roboto"/>
              <a:buNone/>
              <a:defRPr sz="5200">
                <a:latin typeface="Roboto"/>
                <a:ea typeface="Roboto"/>
                <a:cs typeface="Roboto"/>
                <a:sym typeface="Roboto"/>
              </a:defRPr>
            </a:lvl1pPr>
            <a:lvl2pPr lvl="1" algn="ctr">
              <a:lnSpc>
                <a:spcPct val="100000"/>
              </a:lnSpc>
              <a:spcBef>
                <a:spcPts val="0"/>
              </a:spcBef>
              <a:spcAft>
                <a:spcPts val="0"/>
              </a:spcAft>
              <a:buSzPts val="5200"/>
              <a:buFont typeface="Roboto"/>
              <a:buNone/>
              <a:defRPr sz="5200">
                <a:latin typeface="Roboto"/>
                <a:ea typeface="Roboto"/>
                <a:cs typeface="Roboto"/>
                <a:sym typeface="Roboto"/>
              </a:defRPr>
            </a:lvl2pPr>
            <a:lvl3pPr lvl="2" algn="ctr">
              <a:lnSpc>
                <a:spcPct val="100000"/>
              </a:lnSpc>
              <a:spcBef>
                <a:spcPts val="0"/>
              </a:spcBef>
              <a:spcAft>
                <a:spcPts val="0"/>
              </a:spcAft>
              <a:buSzPts val="5200"/>
              <a:buFont typeface="Roboto"/>
              <a:buNone/>
              <a:defRPr sz="5200">
                <a:latin typeface="Roboto"/>
                <a:ea typeface="Roboto"/>
                <a:cs typeface="Roboto"/>
                <a:sym typeface="Roboto"/>
              </a:defRPr>
            </a:lvl3pPr>
            <a:lvl4pPr lvl="3" algn="ctr">
              <a:lnSpc>
                <a:spcPct val="100000"/>
              </a:lnSpc>
              <a:spcBef>
                <a:spcPts val="0"/>
              </a:spcBef>
              <a:spcAft>
                <a:spcPts val="0"/>
              </a:spcAft>
              <a:buSzPts val="5200"/>
              <a:buFont typeface="Roboto"/>
              <a:buNone/>
              <a:defRPr sz="5200">
                <a:latin typeface="Roboto"/>
                <a:ea typeface="Roboto"/>
                <a:cs typeface="Roboto"/>
                <a:sym typeface="Roboto"/>
              </a:defRPr>
            </a:lvl4pPr>
            <a:lvl5pPr lvl="4" algn="ctr">
              <a:lnSpc>
                <a:spcPct val="100000"/>
              </a:lnSpc>
              <a:spcBef>
                <a:spcPts val="0"/>
              </a:spcBef>
              <a:spcAft>
                <a:spcPts val="0"/>
              </a:spcAft>
              <a:buSzPts val="5200"/>
              <a:buFont typeface="Roboto"/>
              <a:buNone/>
              <a:defRPr sz="5200">
                <a:latin typeface="Roboto"/>
                <a:ea typeface="Roboto"/>
                <a:cs typeface="Roboto"/>
                <a:sym typeface="Roboto"/>
              </a:defRPr>
            </a:lvl5pPr>
            <a:lvl6pPr lvl="5" algn="ctr">
              <a:lnSpc>
                <a:spcPct val="100000"/>
              </a:lnSpc>
              <a:spcBef>
                <a:spcPts val="0"/>
              </a:spcBef>
              <a:spcAft>
                <a:spcPts val="0"/>
              </a:spcAft>
              <a:buSzPts val="5200"/>
              <a:buFont typeface="Roboto"/>
              <a:buNone/>
              <a:defRPr sz="5200">
                <a:latin typeface="Roboto"/>
                <a:ea typeface="Roboto"/>
                <a:cs typeface="Roboto"/>
                <a:sym typeface="Roboto"/>
              </a:defRPr>
            </a:lvl6pPr>
            <a:lvl7pPr lvl="6" algn="ctr">
              <a:lnSpc>
                <a:spcPct val="100000"/>
              </a:lnSpc>
              <a:spcBef>
                <a:spcPts val="0"/>
              </a:spcBef>
              <a:spcAft>
                <a:spcPts val="0"/>
              </a:spcAft>
              <a:buSzPts val="5200"/>
              <a:buFont typeface="Roboto"/>
              <a:buNone/>
              <a:defRPr sz="5200">
                <a:latin typeface="Roboto"/>
                <a:ea typeface="Roboto"/>
                <a:cs typeface="Roboto"/>
                <a:sym typeface="Roboto"/>
              </a:defRPr>
            </a:lvl7pPr>
            <a:lvl8pPr lvl="7" algn="ctr">
              <a:lnSpc>
                <a:spcPct val="100000"/>
              </a:lnSpc>
              <a:spcBef>
                <a:spcPts val="0"/>
              </a:spcBef>
              <a:spcAft>
                <a:spcPts val="0"/>
              </a:spcAft>
              <a:buSzPts val="5200"/>
              <a:buFont typeface="Roboto"/>
              <a:buNone/>
              <a:defRPr sz="5200">
                <a:latin typeface="Roboto"/>
                <a:ea typeface="Roboto"/>
                <a:cs typeface="Roboto"/>
                <a:sym typeface="Roboto"/>
              </a:defRPr>
            </a:lvl8pPr>
            <a:lvl9pPr lvl="8" algn="ctr">
              <a:lnSpc>
                <a:spcPct val="100000"/>
              </a:lnSpc>
              <a:spcBef>
                <a:spcPts val="0"/>
              </a:spcBef>
              <a:spcAft>
                <a:spcPts val="0"/>
              </a:spcAft>
              <a:buSzPts val="5200"/>
              <a:buFont typeface="Roboto"/>
              <a:buNone/>
              <a:defRPr sz="5200">
                <a:latin typeface="Roboto"/>
                <a:ea typeface="Roboto"/>
                <a:cs typeface="Roboto"/>
                <a:sym typeface="Roboto"/>
              </a:defRPr>
            </a:lvl9pPr>
          </a:lstStyle>
          <a:p/>
        </p:txBody>
      </p:sp>
      <p:sp>
        <p:nvSpPr>
          <p:cNvPr id="15" name="Google Shape;15;p4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Roboto"/>
              <a:buNone/>
              <a:defRPr sz="2800">
                <a:latin typeface="Roboto"/>
                <a:ea typeface="Roboto"/>
                <a:cs typeface="Roboto"/>
                <a:sym typeface="Roboto"/>
              </a:defRPr>
            </a:lvl1pPr>
            <a:lvl2pPr lvl="1" algn="ctr">
              <a:lnSpc>
                <a:spcPct val="100000"/>
              </a:lnSpc>
              <a:spcBef>
                <a:spcPts val="0"/>
              </a:spcBef>
              <a:spcAft>
                <a:spcPts val="0"/>
              </a:spcAft>
              <a:buSzPts val="2800"/>
              <a:buFont typeface="Roboto"/>
              <a:buNone/>
              <a:defRPr sz="2800">
                <a:latin typeface="Roboto"/>
                <a:ea typeface="Roboto"/>
                <a:cs typeface="Roboto"/>
                <a:sym typeface="Roboto"/>
              </a:defRPr>
            </a:lvl2pPr>
            <a:lvl3pPr lvl="2" algn="ctr">
              <a:lnSpc>
                <a:spcPct val="100000"/>
              </a:lnSpc>
              <a:spcBef>
                <a:spcPts val="0"/>
              </a:spcBef>
              <a:spcAft>
                <a:spcPts val="0"/>
              </a:spcAft>
              <a:buSzPts val="2800"/>
              <a:buFont typeface="Roboto"/>
              <a:buNone/>
              <a:defRPr sz="2800">
                <a:latin typeface="Roboto"/>
                <a:ea typeface="Roboto"/>
                <a:cs typeface="Roboto"/>
                <a:sym typeface="Roboto"/>
              </a:defRPr>
            </a:lvl3pPr>
            <a:lvl4pPr lvl="3" algn="ctr">
              <a:lnSpc>
                <a:spcPct val="100000"/>
              </a:lnSpc>
              <a:spcBef>
                <a:spcPts val="0"/>
              </a:spcBef>
              <a:spcAft>
                <a:spcPts val="0"/>
              </a:spcAft>
              <a:buSzPts val="2800"/>
              <a:buFont typeface="Roboto"/>
              <a:buNone/>
              <a:defRPr sz="2800">
                <a:latin typeface="Roboto"/>
                <a:ea typeface="Roboto"/>
                <a:cs typeface="Roboto"/>
                <a:sym typeface="Roboto"/>
              </a:defRPr>
            </a:lvl4pPr>
            <a:lvl5pPr lvl="4" algn="ctr">
              <a:lnSpc>
                <a:spcPct val="100000"/>
              </a:lnSpc>
              <a:spcBef>
                <a:spcPts val="0"/>
              </a:spcBef>
              <a:spcAft>
                <a:spcPts val="0"/>
              </a:spcAft>
              <a:buSzPts val="2800"/>
              <a:buFont typeface="Roboto"/>
              <a:buNone/>
              <a:defRPr sz="2800">
                <a:latin typeface="Roboto"/>
                <a:ea typeface="Roboto"/>
                <a:cs typeface="Roboto"/>
                <a:sym typeface="Roboto"/>
              </a:defRPr>
            </a:lvl5pPr>
            <a:lvl6pPr lvl="5" algn="ctr">
              <a:lnSpc>
                <a:spcPct val="100000"/>
              </a:lnSpc>
              <a:spcBef>
                <a:spcPts val="0"/>
              </a:spcBef>
              <a:spcAft>
                <a:spcPts val="0"/>
              </a:spcAft>
              <a:buSzPts val="2800"/>
              <a:buFont typeface="Roboto"/>
              <a:buNone/>
              <a:defRPr sz="2800">
                <a:latin typeface="Roboto"/>
                <a:ea typeface="Roboto"/>
                <a:cs typeface="Roboto"/>
                <a:sym typeface="Roboto"/>
              </a:defRPr>
            </a:lvl6pPr>
            <a:lvl7pPr lvl="6" algn="ctr">
              <a:lnSpc>
                <a:spcPct val="100000"/>
              </a:lnSpc>
              <a:spcBef>
                <a:spcPts val="0"/>
              </a:spcBef>
              <a:spcAft>
                <a:spcPts val="0"/>
              </a:spcAft>
              <a:buSzPts val="2800"/>
              <a:buFont typeface="Roboto"/>
              <a:buNone/>
              <a:defRPr sz="2800">
                <a:latin typeface="Roboto"/>
                <a:ea typeface="Roboto"/>
                <a:cs typeface="Roboto"/>
                <a:sym typeface="Roboto"/>
              </a:defRPr>
            </a:lvl7pPr>
            <a:lvl8pPr lvl="7" algn="ctr">
              <a:lnSpc>
                <a:spcPct val="100000"/>
              </a:lnSpc>
              <a:spcBef>
                <a:spcPts val="0"/>
              </a:spcBef>
              <a:spcAft>
                <a:spcPts val="0"/>
              </a:spcAft>
              <a:buSzPts val="2800"/>
              <a:buFont typeface="Roboto"/>
              <a:buNone/>
              <a:defRPr sz="2800">
                <a:latin typeface="Roboto"/>
                <a:ea typeface="Roboto"/>
                <a:cs typeface="Roboto"/>
                <a:sym typeface="Roboto"/>
              </a:defRPr>
            </a:lvl8pPr>
            <a:lvl9pPr lvl="8" algn="ctr">
              <a:lnSpc>
                <a:spcPct val="100000"/>
              </a:lnSpc>
              <a:spcBef>
                <a:spcPts val="0"/>
              </a:spcBef>
              <a:spcAft>
                <a:spcPts val="0"/>
              </a:spcAft>
              <a:buSzPts val="2800"/>
              <a:buFont typeface="Roboto"/>
              <a:buNone/>
              <a:defRPr sz="2800">
                <a:latin typeface="Roboto"/>
                <a:ea typeface="Roboto"/>
                <a:cs typeface="Roboto"/>
                <a:sym typeface="Roboto"/>
              </a:defRPr>
            </a:lvl9pPr>
          </a:lstStyle>
          <a:p/>
        </p:txBody>
      </p:sp>
      <p:sp>
        <p:nvSpPr>
          <p:cNvPr id="16" name="Google Shape;16;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2 - Andy">
  <p:cSld name="CUSTOM_8_1">
    <p:spTree>
      <p:nvGrpSpPr>
        <p:cNvPr id="82" name="Shape 82"/>
        <p:cNvGrpSpPr/>
        <p:nvPr/>
      </p:nvGrpSpPr>
      <p:grpSpPr>
        <a:xfrm>
          <a:off x="0" y="0"/>
          <a:ext cx="0" cy="0"/>
          <a:chOff x="0" y="0"/>
          <a:chExt cx="0" cy="0"/>
        </a:xfrm>
      </p:grpSpPr>
      <p:sp>
        <p:nvSpPr>
          <p:cNvPr id="83" name="Google Shape;83;p31"/>
          <p:cNvSpPr/>
          <p:nvPr/>
        </p:nvSpPr>
        <p:spPr>
          <a:xfrm>
            <a:off x="469025" y="1083775"/>
            <a:ext cx="821037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84" name="Google Shape;84;p31"/>
          <p:cNvSpPr/>
          <p:nvPr/>
        </p:nvSpPr>
        <p:spPr>
          <a:xfrm>
            <a:off x="469031" y="489942"/>
            <a:ext cx="809261"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
        <p:nvSpPr>
          <p:cNvPr id="85" name="Google Shape;85;p31"/>
          <p:cNvSpPr txBox="1"/>
          <p:nvPr>
            <p:ph idx="1" type="body"/>
          </p:nvPr>
        </p:nvSpPr>
        <p:spPr>
          <a:xfrm>
            <a:off x="469025" y="2735200"/>
            <a:ext cx="8210400" cy="20115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Font typeface="Dosis"/>
              <a:buChar char="●"/>
              <a:defRPr sz="2400">
                <a:latin typeface="Dosis"/>
                <a:ea typeface="Dosis"/>
                <a:cs typeface="Dosis"/>
                <a:sym typeface="Dosis"/>
              </a:defRPr>
            </a:lvl1pPr>
            <a:lvl2pPr indent="-266700" lvl="1" marL="914400" algn="l">
              <a:lnSpc>
                <a:spcPct val="100000"/>
              </a:lnSpc>
              <a:spcBef>
                <a:spcPts val="0"/>
              </a:spcBef>
              <a:spcAft>
                <a:spcPts val="0"/>
              </a:spcAft>
              <a:buSzPts val="600"/>
              <a:buFont typeface="Dosis"/>
              <a:buChar char="○"/>
              <a:defRPr sz="600">
                <a:latin typeface="Dosis"/>
                <a:ea typeface="Dosis"/>
                <a:cs typeface="Dosis"/>
                <a:sym typeface="Dosis"/>
              </a:defRPr>
            </a:lvl2pPr>
            <a:lvl3pPr indent="-266700" lvl="2" marL="1371600" algn="l">
              <a:lnSpc>
                <a:spcPct val="100000"/>
              </a:lnSpc>
              <a:spcBef>
                <a:spcPts val="0"/>
              </a:spcBef>
              <a:spcAft>
                <a:spcPts val="0"/>
              </a:spcAft>
              <a:buSzPts val="600"/>
              <a:buFont typeface="Dosis"/>
              <a:buChar char="■"/>
              <a:defRPr sz="600">
                <a:latin typeface="Dosis"/>
                <a:ea typeface="Dosis"/>
                <a:cs typeface="Dosis"/>
                <a:sym typeface="Dosis"/>
              </a:defRPr>
            </a:lvl3pPr>
            <a:lvl4pPr indent="-266700" lvl="3" marL="1828800" algn="l">
              <a:lnSpc>
                <a:spcPct val="100000"/>
              </a:lnSpc>
              <a:spcBef>
                <a:spcPts val="0"/>
              </a:spcBef>
              <a:spcAft>
                <a:spcPts val="0"/>
              </a:spcAft>
              <a:buSzPts val="600"/>
              <a:buFont typeface="Dosis"/>
              <a:buChar char="●"/>
              <a:defRPr sz="600">
                <a:latin typeface="Dosis"/>
                <a:ea typeface="Dosis"/>
                <a:cs typeface="Dosis"/>
                <a:sym typeface="Dosis"/>
              </a:defRPr>
            </a:lvl4pPr>
            <a:lvl5pPr indent="-266700" lvl="4" marL="2286000" algn="l">
              <a:lnSpc>
                <a:spcPct val="100000"/>
              </a:lnSpc>
              <a:spcBef>
                <a:spcPts val="0"/>
              </a:spcBef>
              <a:spcAft>
                <a:spcPts val="0"/>
              </a:spcAft>
              <a:buSzPts val="600"/>
              <a:buFont typeface="Dosis"/>
              <a:buChar char="○"/>
              <a:defRPr sz="600">
                <a:latin typeface="Dosis"/>
                <a:ea typeface="Dosis"/>
                <a:cs typeface="Dosis"/>
                <a:sym typeface="Dosis"/>
              </a:defRPr>
            </a:lvl5pPr>
            <a:lvl6pPr indent="-266700" lvl="5" marL="2743200" algn="l">
              <a:lnSpc>
                <a:spcPct val="100000"/>
              </a:lnSpc>
              <a:spcBef>
                <a:spcPts val="0"/>
              </a:spcBef>
              <a:spcAft>
                <a:spcPts val="0"/>
              </a:spcAft>
              <a:buSzPts val="600"/>
              <a:buFont typeface="Dosis"/>
              <a:buChar char="■"/>
              <a:defRPr sz="600">
                <a:latin typeface="Dosis"/>
                <a:ea typeface="Dosis"/>
                <a:cs typeface="Dosis"/>
                <a:sym typeface="Dosis"/>
              </a:defRPr>
            </a:lvl6pPr>
            <a:lvl7pPr indent="-266700" lvl="6" marL="3200400" algn="l">
              <a:lnSpc>
                <a:spcPct val="100000"/>
              </a:lnSpc>
              <a:spcBef>
                <a:spcPts val="0"/>
              </a:spcBef>
              <a:spcAft>
                <a:spcPts val="0"/>
              </a:spcAft>
              <a:buSzPts val="600"/>
              <a:buFont typeface="Dosis"/>
              <a:buChar char="●"/>
              <a:defRPr sz="600">
                <a:latin typeface="Dosis"/>
                <a:ea typeface="Dosis"/>
                <a:cs typeface="Dosis"/>
                <a:sym typeface="Dosis"/>
              </a:defRPr>
            </a:lvl7pPr>
            <a:lvl8pPr indent="-266700" lvl="7" marL="3657600" algn="l">
              <a:lnSpc>
                <a:spcPct val="100000"/>
              </a:lnSpc>
              <a:spcBef>
                <a:spcPts val="0"/>
              </a:spcBef>
              <a:spcAft>
                <a:spcPts val="0"/>
              </a:spcAft>
              <a:buSzPts val="600"/>
              <a:buFont typeface="Dosis"/>
              <a:buChar char="○"/>
              <a:defRPr sz="600">
                <a:latin typeface="Dosis"/>
                <a:ea typeface="Dosis"/>
                <a:cs typeface="Dosis"/>
                <a:sym typeface="Dosis"/>
              </a:defRPr>
            </a:lvl8pPr>
            <a:lvl9pPr indent="-266700" lvl="8" marL="4114800" algn="l">
              <a:lnSpc>
                <a:spcPct val="100000"/>
              </a:lnSpc>
              <a:spcBef>
                <a:spcPts val="0"/>
              </a:spcBef>
              <a:spcAft>
                <a:spcPts val="0"/>
              </a:spcAft>
              <a:buSzPts val="600"/>
              <a:buFont typeface="Dosis"/>
              <a:buChar char="■"/>
              <a:defRPr sz="600">
                <a:latin typeface="Dosis"/>
                <a:ea typeface="Dosis"/>
                <a:cs typeface="Dosis"/>
                <a:sym typeface="Dosi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Column">
  <p:cSld name="CUSTOM_3">
    <p:spTree>
      <p:nvGrpSpPr>
        <p:cNvPr id="86" name="Shape 86"/>
        <p:cNvGrpSpPr/>
        <p:nvPr/>
      </p:nvGrpSpPr>
      <p:grpSpPr>
        <a:xfrm>
          <a:off x="0" y="0"/>
          <a:ext cx="0" cy="0"/>
          <a:chOff x="0" y="0"/>
          <a:chExt cx="0" cy="0"/>
        </a:xfrm>
      </p:grpSpPr>
      <p:sp>
        <p:nvSpPr>
          <p:cNvPr id="87" name="Google Shape;87;p32"/>
          <p:cNvSpPr/>
          <p:nvPr/>
        </p:nvSpPr>
        <p:spPr>
          <a:xfrm>
            <a:off x="469025" y="2498625"/>
            <a:ext cx="3836306"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with important notes and thoughts.</a:t>
            </a:r>
            <a:endParaRPr b="0" i="0" sz="1000" u="none" cap="none" strike="noStrike">
              <a:solidFill>
                <a:srgbClr val="000000"/>
              </a:solidFill>
              <a:latin typeface="Dosis"/>
              <a:ea typeface="Dosis"/>
              <a:cs typeface="Dosis"/>
              <a:sym typeface="Dosis"/>
            </a:endParaRPr>
          </a:p>
        </p:txBody>
      </p:sp>
      <p:sp>
        <p:nvSpPr>
          <p:cNvPr id="88" name="Google Shape;88;p32"/>
          <p:cNvSpPr/>
          <p:nvPr/>
        </p:nvSpPr>
        <p:spPr>
          <a:xfrm>
            <a:off x="469025" y="1083775"/>
            <a:ext cx="821037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89" name="Google Shape;89;p32"/>
          <p:cNvSpPr/>
          <p:nvPr/>
        </p:nvSpPr>
        <p:spPr>
          <a:xfrm>
            <a:off x="469003" y="489950"/>
            <a:ext cx="3541048"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
        <p:nvSpPr>
          <p:cNvPr id="90" name="Google Shape;90;p32"/>
          <p:cNvSpPr/>
          <p:nvPr/>
        </p:nvSpPr>
        <p:spPr>
          <a:xfrm>
            <a:off x="4841000" y="2498625"/>
            <a:ext cx="3836306"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with important notes and thoughts.</a:t>
            </a:r>
            <a:endParaRPr b="0" i="0" sz="1000" u="none" cap="none" strike="noStrike">
              <a:solidFill>
                <a:srgbClr val="000000"/>
              </a:solidFill>
              <a:latin typeface="Dosis"/>
              <a:ea typeface="Dosis"/>
              <a:cs typeface="Dosis"/>
              <a:sym typeface="Dosis"/>
            </a:endParaRPr>
          </a:p>
        </p:txBody>
      </p:sp>
      <p:sp>
        <p:nvSpPr>
          <p:cNvPr id="91" name="Google Shape;91;p32"/>
          <p:cNvSpPr/>
          <p:nvPr/>
        </p:nvSpPr>
        <p:spPr>
          <a:xfrm>
            <a:off x="4841000" y="3269525"/>
            <a:ext cx="3836306" cy="151804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92" name="Google Shape;92;p32"/>
          <p:cNvSpPr/>
          <p:nvPr/>
        </p:nvSpPr>
        <p:spPr>
          <a:xfrm>
            <a:off x="469025" y="3269525"/>
            <a:ext cx="3836306" cy="151804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olumn">
  <p:cSld name="CUSTOM_4">
    <p:spTree>
      <p:nvGrpSpPr>
        <p:cNvPr id="93" name="Shape 93"/>
        <p:cNvGrpSpPr/>
        <p:nvPr/>
      </p:nvGrpSpPr>
      <p:grpSpPr>
        <a:xfrm>
          <a:off x="0" y="0"/>
          <a:ext cx="0" cy="0"/>
          <a:chOff x="0" y="0"/>
          <a:chExt cx="0" cy="0"/>
        </a:xfrm>
      </p:grpSpPr>
      <p:sp>
        <p:nvSpPr>
          <p:cNvPr id="94" name="Google Shape;94;p33"/>
          <p:cNvSpPr/>
          <p:nvPr/>
        </p:nvSpPr>
        <p:spPr>
          <a:xfrm>
            <a:off x="469025" y="1083775"/>
            <a:ext cx="818472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95" name="Google Shape;95;p33"/>
          <p:cNvSpPr/>
          <p:nvPr/>
        </p:nvSpPr>
        <p:spPr>
          <a:xfrm>
            <a:off x="469025" y="3269525"/>
            <a:ext cx="2460126" cy="151804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96" name="Google Shape;96;p33"/>
          <p:cNvSpPr/>
          <p:nvPr/>
        </p:nvSpPr>
        <p:spPr>
          <a:xfrm>
            <a:off x="469031" y="2466975"/>
            <a:ext cx="2460126"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97" name="Google Shape;97;p33"/>
          <p:cNvSpPr/>
          <p:nvPr/>
        </p:nvSpPr>
        <p:spPr>
          <a:xfrm>
            <a:off x="3345275" y="3261725"/>
            <a:ext cx="2458992" cy="151918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Quickly maximize timely </a:t>
            </a:r>
            <a:r>
              <a:rPr b="0" i="0" lang="en" sz="1100" u="none" cap="none" strike="noStrike">
                <a:solidFill>
                  <a:srgbClr val="FA726E"/>
                </a:solidFill>
                <a:latin typeface="Dosis"/>
                <a:ea typeface="Dosis"/>
                <a:cs typeface="Dosis"/>
                <a:sym typeface="Dosis"/>
              </a:rPr>
              <a:t>deliverables for real-time</a:t>
            </a:r>
            <a:r>
              <a:rPr b="0" i="0" lang="en" sz="1100" u="none" cap="none" strike="noStrike">
                <a:solidFill>
                  <a:srgbClr val="295269"/>
                </a:solidFill>
                <a:latin typeface="Dosis"/>
                <a:ea typeface="Dosis"/>
                <a:cs typeface="Dosis"/>
                <a:sym typeface="Dosis"/>
              </a:rPr>
              <a:t>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98" name="Google Shape;98;p33"/>
          <p:cNvSpPr/>
          <p:nvPr/>
        </p:nvSpPr>
        <p:spPr>
          <a:xfrm>
            <a:off x="3345273" y="2463626"/>
            <a:ext cx="2458992"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99" name="Google Shape;99;p33"/>
          <p:cNvSpPr/>
          <p:nvPr/>
        </p:nvSpPr>
        <p:spPr>
          <a:xfrm>
            <a:off x="6193600" y="3261725"/>
            <a:ext cx="2460126" cy="151918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a:t>
            </a:r>
            <a:r>
              <a:rPr b="0" i="0" lang="en" sz="1100" u="none" cap="none" strike="noStrike">
                <a:solidFill>
                  <a:srgbClr val="FA726E"/>
                </a:solidFill>
                <a:latin typeface="Dosis"/>
                <a:ea typeface="Dosis"/>
                <a:cs typeface="Dosis"/>
                <a:sym typeface="Dosis"/>
              </a:rPr>
              <a:t>unleash</a:t>
            </a:r>
            <a:r>
              <a:rPr b="0" i="0" lang="en" sz="1100" u="none" cap="none" strike="noStrik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100" name="Google Shape;100;p33"/>
          <p:cNvSpPr/>
          <p:nvPr/>
        </p:nvSpPr>
        <p:spPr>
          <a:xfrm>
            <a:off x="6220375" y="2460275"/>
            <a:ext cx="2458992"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101" name="Google Shape;101;p33"/>
          <p:cNvSpPr/>
          <p:nvPr/>
        </p:nvSpPr>
        <p:spPr>
          <a:xfrm>
            <a:off x="469007" y="489950"/>
            <a:ext cx="3036225"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olumn">
  <p:cSld name="CUSTOM_20">
    <p:spTree>
      <p:nvGrpSpPr>
        <p:cNvPr id="102" name="Shape 102"/>
        <p:cNvGrpSpPr/>
        <p:nvPr/>
      </p:nvGrpSpPr>
      <p:grpSpPr>
        <a:xfrm>
          <a:off x="0" y="0"/>
          <a:ext cx="0" cy="0"/>
          <a:chOff x="0" y="0"/>
          <a:chExt cx="0" cy="0"/>
        </a:xfrm>
      </p:grpSpPr>
      <p:sp>
        <p:nvSpPr>
          <p:cNvPr id="103" name="Google Shape;103;p34"/>
          <p:cNvSpPr/>
          <p:nvPr/>
        </p:nvSpPr>
        <p:spPr>
          <a:xfrm>
            <a:off x="536150"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04" name="Google Shape;104;p34"/>
          <p:cNvSpPr/>
          <p:nvPr/>
        </p:nvSpPr>
        <p:spPr>
          <a:xfrm>
            <a:off x="536150"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105" name="Google Shape;105;p34"/>
          <p:cNvCxnSpPr/>
          <p:nvPr/>
        </p:nvCxnSpPr>
        <p:spPr>
          <a:xfrm>
            <a:off x="536148"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06" name="Google Shape;106;p34"/>
          <p:cNvSpPr/>
          <p:nvPr/>
        </p:nvSpPr>
        <p:spPr>
          <a:xfrm>
            <a:off x="2619675"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107" name="Google Shape;107;p34"/>
          <p:cNvCxnSpPr/>
          <p:nvPr/>
        </p:nvCxnSpPr>
        <p:spPr>
          <a:xfrm>
            <a:off x="2619673"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08" name="Google Shape;108;p34"/>
          <p:cNvSpPr/>
          <p:nvPr/>
        </p:nvSpPr>
        <p:spPr>
          <a:xfrm>
            <a:off x="2619675"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09" name="Google Shape;109;p34"/>
          <p:cNvSpPr/>
          <p:nvPr/>
        </p:nvSpPr>
        <p:spPr>
          <a:xfrm>
            <a:off x="4718025"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110" name="Google Shape;110;p34"/>
          <p:cNvCxnSpPr/>
          <p:nvPr/>
        </p:nvCxnSpPr>
        <p:spPr>
          <a:xfrm>
            <a:off x="4725435"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11" name="Google Shape;111;p34"/>
          <p:cNvSpPr/>
          <p:nvPr/>
        </p:nvSpPr>
        <p:spPr>
          <a:xfrm>
            <a:off x="4718025"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12" name="Google Shape;112;p34"/>
          <p:cNvSpPr/>
          <p:nvPr/>
        </p:nvSpPr>
        <p:spPr>
          <a:xfrm>
            <a:off x="6816375"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113" name="Google Shape;113;p34"/>
          <p:cNvCxnSpPr/>
          <p:nvPr/>
        </p:nvCxnSpPr>
        <p:spPr>
          <a:xfrm>
            <a:off x="6816373"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14" name="Google Shape;114;p34"/>
          <p:cNvSpPr/>
          <p:nvPr/>
        </p:nvSpPr>
        <p:spPr>
          <a:xfrm>
            <a:off x="6816375"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pic>
        <p:nvPicPr>
          <p:cNvPr id="115" name="Google Shape;115;p34"/>
          <p:cNvPicPr preferRelativeResize="0"/>
          <p:nvPr/>
        </p:nvPicPr>
        <p:blipFill rotWithShape="1">
          <a:blip r:embed="rId2">
            <a:alphaModFix/>
          </a:blip>
          <a:srcRect b="50337" l="0" r="0" t="0"/>
          <a:stretch/>
        </p:blipFill>
        <p:spPr>
          <a:xfrm>
            <a:off x="536150" y="1109125"/>
            <a:ext cx="1819800" cy="684725"/>
          </a:xfrm>
          <a:prstGeom prst="rect">
            <a:avLst/>
          </a:prstGeom>
          <a:noFill/>
          <a:ln>
            <a:noFill/>
          </a:ln>
        </p:spPr>
      </p:pic>
      <p:sp>
        <p:nvSpPr>
          <p:cNvPr id="116" name="Google Shape;116;p34"/>
          <p:cNvSpPr/>
          <p:nvPr/>
        </p:nvSpPr>
        <p:spPr>
          <a:xfrm>
            <a:off x="536150"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17" name="Google Shape;117;p34"/>
          <p:cNvSpPr/>
          <p:nvPr/>
        </p:nvSpPr>
        <p:spPr>
          <a:xfrm>
            <a:off x="536150"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118" name="Google Shape;118;p34"/>
          <p:cNvCxnSpPr/>
          <p:nvPr/>
        </p:nvCxnSpPr>
        <p:spPr>
          <a:xfrm>
            <a:off x="536148" y="379919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19" name="Google Shape;119;p34"/>
          <p:cNvSpPr/>
          <p:nvPr/>
        </p:nvSpPr>
        <p:spPr>
          <a:xfrm>
            <a:off x="2619675"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120" name="Google Shape;120;p34"/>
          <p:cNvCxnSpPr/>
          <p:nvPr/>
        </p:nvCxnSpPr>
        <p:spPr>
          <a:xfrm>
            <a:off x="2619673"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121" name="Google Shape;121;p34"/>
          <p:cNvSpPr/>
          <p:nvPr/>
        </p:nvSpPr>
        <p:spPr>
          <a:xfrm>
            <a:off x="2619675"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22" name="Google Shape;122;p34"/>
          <p:cNvSpPr/>
          <p:nvPr/>
        </p:nvSpPr>
        <p:spPr>
          <a:xfrm>
            <a:off x="4718025"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123" name="Google Shape;123;p34"/>
          <p:cNvCxnSpPr/>
          <p:nvPr/>
        </p:nvCxnSpPr>
        <p:spPr>
          <a:xfrm>
            <a:off x="4725435"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124" name="Google Shape;124;p34"/>
          <p:cNvSpPr/>
          <p:nvPr/>
        </p:nvSpPr>
        <p:spPr>
          <a:xfrm>
            <a:off x="4718025"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25" name="Google Shape;125;p34"/>
          <p:cNvSpPr/>
          <p:nvPr/>
        </p:nvSpPr>
        <p:spPr>
          <a:xfrm>
            <a:off x="6816375"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126" name="Google Shape;126;p34"/>
          <p:cNvCxnSpPr/>
          <p:nvPr/>
        </p:nvCxnSpPr>
        <p:spPr>
          <a:xfrm>
            <a:off x="6816373"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127" name="Google Shape;127;p34"/>
          <p:cNvSpPr/>
          <p:nvPr/>
        </p:nvSpPr>
        <p:spPr>
          <a:xfrm>
            <a:off x="6816375"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pic>
        <p:nvPicPr>
          <p:cNvPr id="128" name="Google Shape;128;p34"/>
          <p:cNvPicPr preferRelativeResize="0"/>
          <p:nvPr/>
        </p:nvPicPr>
        <p:blipFill rotWithShape="1">
          <a:blip r:embed="rId2">
            <a:alphaModFix/>
          </a:blip>
          <a:srcRect b="50337" l="0" r="0" t="0"/>
          <a:stretch/>
        </p:blipFill>
        <p:spPr>
          <a:xfrm>
            <a:off x="2619675" y="1109125"/>
            <a:ext cx="1819800" cy="684725"/>
          </a:xfrm>
          <a:prstGeom prst="rect">
            <a:avLst/>
          </a:prstGeom>
          <a:noFill/>
          <a:ln>
            <a:noFill/>
          </a:ln>
        </p:spPr>
      </p:pic>
      <p:pic>
        <p:nvPicPr>
          <p:cNvPr id="129" name="Google Shape;129;p34"/>
          <p:cNvPicPr preferRelativeResize="0"/>
          <p:nvPr/>
        </p:nvPicPr>
        <p:blipFill rotWithShape="1">
          <a:blip r:embed="rId2">
            <a:alphaModFix/>
          </a:blip>
          <a:srcRect b="50337" l="0" r="0" t="0"/>
          <a:stretch/>
        </p:blipFill>
        <p:spPr>
          <a:xfrm>
            <a:off x="4710563" y="1109125"/>
            <a:ext cx="1819800" cy="684725"/>
          </a:xfrm>
          <a:prstGeom prst="rect">
            <a:avLst/>
          </a:prstGeom>
          <a:noFill/>
          <a:ln>
            <a:noFill/>
          </a:ln>
        </p:spPr>
      </p:pic>
      <p:pic>
        <p:nvPicPr>
          <p:cNvPr id="130" name="Google Shape;130;p34"/>
          <p:cNvPicPr preferRelativeResize="0"/>
          <p:nvPr/>
        </p:nvPicPr>
        <p:blipFill rotWithShape="1">
          <a:blip r:embed="rId2">
            <a:alphaModFix/>
          </a:blip>
          <a:srcRect b="50337" l="0" r="0" t="0"/>
          <a:stretch/>
        </p:blipFill>
        <p:spPr>
          <a:xfrm>
            <a:off x="6823788" y="1109125"/>
            <a:ext cx="1819800" cy="684725"/>
          </a:xfrm>
          <a:prstGeom prst="rect">
            <a:avLst/>
          </a:prstGeom>
          <a:noFill/>
          <a:ln>
            <a:noFill/>
          </a:ln>
        </p:spPr>
      </p:pic>
      <p:sp>
        <p:nvSpPr>
          <p:cNvPr id="131" name="Google Shape;131;p34"/>
          <p:cNvSpPr/>
          <p:nvPr/>
        </p:nvSpPr>
        <p:spPr>
          <a:xfrm>
            <a:off x="536150"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A</a:t>
            </a:r>
            <a:endParaRPr b="0" i="0" sz="1400" u="none" cap="none" strike="noStrike">
              <a:solidFill>
                <a:srgbClr val="295269"/>
              </a:solidFill>
              <a:latin typeface="Dosis"/>
              <a:ea typeface="Dosis"/>
              <a:cs typeface="Dosis"/>
              <a:sym typeface="Dosis"/>
            </a:endParaRPr>
          </a:p>
        </p:txBody>
      </p:sp>
      <p:sp>
        <p:nvSpPr>
          <p:cNvPr id="132" name="Google Shape;132;p34"/>
          <p:cNvSpPr/>
          <p:nvPr/>
        </p:nvSpPr>
        <p:spPr>
          <a:xfrm>
            <a:off x="2619675"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B</a:t>
            </a:r>
            <a:endParaRPr b="0" i="0" sz="1400" u="none" cap="none" strike="noStrike">
              <a:solidFill>
                <a:srgbClr val="295269"/>
              </a:solidFill>
              <a:latin typeface="Dosis"/>
              <a:ea typeface="Dosis"/>
              <a:cs typeface="Dosis"/>
              <a:sym typeface="Dosis"/>
            </a:endParaRPr>
          </a:p>
        </p:txBody>
      </p:sp>
      <p:sp>
        <p:nvSpPr>
          <p:cNvPr id="133" name="Google Shape;133;p34"/>
          <p:cNvSpPr/>
          <p:nvPr/>
        </p:nvSpPr>
        <p:spPr>
          <a:xfrm>
            <a:off x="6801475"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D</a:t>
            </a:r>
            <a:endParaRPr b="0" i="0" sz="1400" u="none" cap="none" strike="noStrike">
              <a:solidFill>
                <a:srgbClr val="295269"/>
              </a:solidFill>
              <a:latin typeface="Dosis"/>
              <a:ea typeface="Dosis"/>
              <a:cs typeface="Dosis"/>
              <a:sym typeface="Dosis"/>
            </a:endParaRPr>
          </a:p>
        </p:txBody>
      </p:sp>
      <p:sp>
        <p:nvSpPr>
          <p:cNvPr id="134" name="Google Shape;134;p34"/>
          <p:cNvSpPr/>
          <p:nvPr/>
        </p:nvSpPr>
        <p:spPr>
          <a:xfrm>
            <a:off x="4717950"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C</a:t>
            </a:r>
            <a:endParaRPr b="0" i="0" sz="1400" u="none" cap="none" strike="noStrike">
              <a:solidFill>
                <a:srgbClr val="295269"/>
              </a:solidFill>
              <a:latin typeface="Dosis"/>
              <a:ea typeface="Dosis"/>
              <a:cs typeface="Dosis"/>
              <a:sym typeface="Dosis"/>
            </a:endParaRPr>
          </a:p>
        </p:txBody>
      </p:sp>
      <p:cxnSp>
        <p:nvCxnSpPr>
          <p:cNvPr id="135" name="Google Shape;135;p34"/>
          <p:cNvCxnSpPr/>
          <p:nvPr/>
        </p:nvCxnSpPr>
        <p:spPr>
          <a:xfrm>
            <a:off x="536148" y="935240"/>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136" name="Google Shape;136;p34"/>
          <p:cNvCxnSpPr/>
          <p:nvPr/>
        </p:nvCxnSpPr>
        <p:spPr>
          <a:xfrm>
            <a:off x="2619673" y="935241"/>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137" name="Google Shape;137;p34"/>
          <p:cNvCxnSpPr/>
          <p:nvPr/>
        </p:nvCxnSpPr>
        <p:spPr>
          <a:xfrm>
            <a:off x="4725435" y="935241"/>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138" name="Google Shape;138;p34"/>
          <p:cNvCxnSpPr/>
          <p:nvPr/>
        </p:nvCxnSpPr>
        <p:spPr>
          <a:xfrm>
            <a:off x="6816373" y="935241"/>
            <a:ext cx="1819800" cy="0"/>
          </a:xfrm>
          <a:prstGeom prst="straightConnector1">
            <a:avLst/>
          </a:prstGeom>
          <a:noFill/>
          <a:ln cap="rnd" cmpd="sng" w="9525">
            <a:solidFill>
              <a:srgbClr val="BCBEC0"/>
            </a:solidFill>
            <a:prstDash val="solid"/>
            <a:miter lim="8000"/>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Slide">
  <p:cSld name="CUSTOM_19">
    <p:spTree>
      <p:nvGrpSpPr>
        <p:cNvPr id="139" name="Shape 139"/>
        <p:cNvGrpSpPr/>
        <p:nvPr/>
      </p:nvGrpSpPr>
      <p:grpSpPr>
        <a:xfrm>
          <a:off x="0" y="0"/>
          <a:ext cx="0" cy="0"/>
          <a:chOff x="0" y="0"/>
          <a:chExt cx="0" cy="0"/>
        </a:xfrm>
      </p:grpSpPr>
      <p:pic>
        <p:nvPicPr>
          <p:cNvPr id="140" name="Google Shape;140;p35"/>
          <p:cNvPicPr preferRelativeResize="0"/>
          <p:nvPr/>
        </p:nvPicPr>
        <p:blipFill rotWithShape="1">
          <a:blip r:embed="rId2">
            <a:alphaModFix/>
          </a:blip>
          <a:srcRect b="0" l="0" r="0" t="0"/>
          <a:stretch/>
        </p:blipFill>
        <p:spPr>
          <a:xfrm>
            <a:off x="457359" y="1347812"/>
            <a:ext cx="2434455" cy="2447850"/>
          </a:xfrm>
          <a:prstGeom prst="rect">
            <a:avLst/>
          </a:prstGeom>
          <a:noFill/>
          <a:ln>
            <a:noFill/>
          </a:ln>
        </p:spPr>
      </p:pic>
      <p:sp>
        <p:nvSpPr>
          <p:cNvPr id="141" name="Google Shape;141;p35"/>
          <p:cNvSpPr/>
          <p:nvPr/>
        </p:nvSpPr>
        <p:spPr>
          <a:xfrm>
            <a:off x="457359" y="1347812"/>
            <a:ext cx="2434482" cy="2447869"/>
          </a:xfrm>
          <a:custGeom>
            <a:rect b="b" l="l" r="r" t="t"/>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42" name="Google Shape;142;p35"/>
          <p:cNvSpPr/>
          <p:nvPr/>
        </p:nvSpPr>
        <p:spPr>
          <a:xfrm>
            <a:off x="585722" y="1522982"/>
            <a:ext cx="2177712" cy="2991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143" name="Google Shape;143;p35"/>
          <p:cNvCxnSpPr/>
          <p:nvPr/>
        </p:nvCxnSpPr>
        <p:spPr>
          <a:xfrm>
            <a:off x="627023"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44" name="Google Shape;144;p35"/>
          <p:cNvSpPr/>
          <p:nvPr/>
        </p:nvSpPr>
        <p:spPr>
          <a:xfrm>
            <a:off x="641533" y="2167111"/>
            <a:ext cx="2066106" cy="1378502"/>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pic>
        <p:nvPicPr>
          <p:cNvPr id="145" name="Google Shape;145;p35"/>
          <p:cNvPicPr preferRelativeResize="0"/>
          <p:nvPr/>
        </p:nvPicPr>
        <p:blipFill rotWithShape="1">
          <a:blip r:embed="rId2">
            <a:alphaModFix/>
          </a:blip>
          <a:srcRect b="0" l="0" r="0" t="0"/>
          <a:stretch/>
        </p:blipFill>
        <p:spPr>
          <a:xfrm>
            <a:off x="3354758" y="1347812"/>
            <a:ext cx="2434455" cy="2447850"/>
          </a:xfrm>
          <a:prstGeom prst="rect">
            <a:avLst/>
          </a:prstGeom>
          <a:noFill/>
          <a:ln>
            <a:noFill/>
          </a:ln>
        </p:spPr>
      </p:pic>
      <p:sp>
        <p:nvSpPr>
          <p:cNvPr id="146" name="Google Shape;146;p35"/>
          <p:cNvSpPr/>
          <p:nvPr/>
        </p:nvSpPr>
        <p:spPr>
          <a:xfrm>
            <a:off x="3354758" y="1347812"/>
            <a:ext cx="2434482" cy="2447869"/>
          </a:xfrm>
          <a:custGeom>
            <a:rect b="b" l="l" r="r" t="t"/>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47" name="Google Shape;147;p35"/>
          <p:cNvSpPr/>
          <p:nvPr/>
        </p:nvSpPr>
        <p:spPr>
          <a:xfrm>
            <a:off x="3483123" y="1522982"/>
            <a:ext cx="2177712" cy="2991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148" name="Google Shape;148;p35"/>
          <p:cNvCxnSpPr/>
          <p:nvPr/>
        </p:nvCxnSpPr>
        <p:spPr>
          <a:xfrm>
            <a:off x="3524422"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49" name="Google Shape;149;p35"/>
          <p:cNvSpPr/>
          <p:nvPr/>
        </p:nvSpPr>
        <p:spPr>
          <a:xfrm>
            <a:off x="3538933" y="2167111"/>
            <a:ext cx="2066106" cy="1378502"/>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pic>
        <p:nvPicPr>
          <p:cNvPr id="150" name="Google Shape;150;p35"/>
          <p:cNvPicPr preferRelativeResize="0"/>
          <p:nvPr/>
        </p:nvPicPr>
        <p:blipFill rotWithShape="1">
          <a:blip r:embed="rId2">
            <a:alphaModFix/>
          </a:blip>
          <a:srcRect b="0" l="0" r="0" t="0"/>
          <a:stretch/>
        </p:blipFill>
        <p:spPr>
          <a:xfrm>
            <a:off x="6252158" y="1347812"/>
            <a:ext cx="2434455" cy="2447850"/>
          </a:xfrm>
          <a:prstGeom prst="rect">
            <a:avLst/>
          </a:prstGeom>
          <a:noFill/>
          <a:ln>
            <a:noFill/>
          </a:ln>
        </p:spPr>
      </p:pic>
      <p:sp>
        <p:nvSpPr>
          <p:cNvPr id="151" name="Google Shape;151;p35"/>
          <p:cNvSpPr/>
          <p:nvPr/>
        </p:nvSpPr>
        <p:spPr>
          <a:xfrm>
            <a:off x="6252158" y="1347812"/>
            <a:ext cx="2434482" cy="2447869"/>
          </a:xfrm>
          <a:custGeom>
            <a:rect b="b" l="l" r="r" t="t"/>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52" name="Google Shape;152;p35"/>
          <p:cNvSpPr/>
          <p:nvPr/>
        </p:nvSpPr>
        <p:spPr>
          <a:xfrm>
            <a:off x="6380522" y="1522982"/>
            <a:ext cx="2177712" cy="2991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153" name="Google Shape;153;p35"/>
          <p:cNvCxnSpPr/>
          <p:nvPr/>
        </p:nvCxnSpPr>
        <p:spPr>
          <a:xfrm>
            <a:off x="6421822"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54" name="Google Shape;154;p35"/>
          <p:cNvSpPr/>
          <p:nvPr/>
        </p:nvSpPr>
        <p:spPr>
          <a:xfrm>
            <a:off x="6436332" y="2167111"/>
            <a:ext cx="2066106" cy="1378502"/>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Image Normal">
  <p:cSld name="CUSTOM_13">
    <p:spTree>
      <p:nvGrpSpPr>
        <p:cNvPr id="155" name="Shape 155"/>
        <p:cNvGrpSpPr/>
        <p:nvPr/>
      </p:nvGrpSpPr>
      <p:grpSpPr>
        <a:xfrm>
          <a:off x="0" y="0"/>
          <a:ext cx="0" cy="0"/>
          <a:chOff x="0" y="0"/>
          <a:chExt cx="0" cy="0"/>
        </a:xfrm>
      </p:grpSpPr>
      <p:sp>
        <p:nvSpPr>
          <p:cNvPr id="156" name="Google Shape;156;p36"/>
          <p:cNvSpPr/>
          <p:nvPr/>
        </p:nvSpPr>
        <p:spPr>
          <a:xfrm>
            <a:off x="6096000" y="0"/>
            <a:ext cx="3048000" cy="5143500"/>
          </a:xfrm>
          <a:prstGeom prst="rect">
            <a:avLst/>
          </a:prstGeom>
          <a:solidFill>
            <a:srgbClr val="E6E7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6"/>
          <p:cNvSpPr txBox="1"/>
          <p:nvPr/>
        </p:nvSpPr>
        <p:spPr>
          <a:xfrm>
            <a:off x="6291250" y="280950"/>
            <a:ext cx="2562300" cy="145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204056"/>
                </a:solidFill>
                <a:latin typeface="Dosis"/>
                <a:ea typeface="Dosis"/>
                <a:cs typeface="Dosis"/>
                <a:sym typeface="Dosis"/>
              </a:rPr>
              <a:t>Title, could be longer or more wordy</a:t>
            </a:r>
            <a:endParaRPr b="0" i="0" sz="2800" u="none" cap="none" strike="noStrike">
              <a:solidFill>
                <a:srgbClr val="204056"/>
              </a:solidFill>
              <a:latin typeface="Dosis"/>
              <a:ea typeface="Dosis"/>
              <a:cs typeface="Dosis"/>
              <a:sym typeface="Dosis"/>
            </a:endParaRPr>
          </a:p>
        </p:txBody>
      </p:sp>
      <p:sp>
        <p:nvSpPr>
          <p:cNvPr id="158" name="Google Shape;158;p36"/>
          <p:cNvSpPr txBox="1"/>
          <p:nvPr/>
        </p:nvSpPr>
        <p:spPr>
          <a:xfrm>
            <a:off x="6257950" y="1843050"/>
            <a:ext cx="2628900" cy="3019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204056"/>
                </a:solidFill>
                <a:latin typeface="Dosis"/>
                <a:ea typeface="Dosis"/>
                <a:cs typeface="Dosis"/>
                <a:sym typeface="Dosis"/>
              </a:rPr>
              <a:t>Commentary</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204056"/>
                </a:solidFill>
                <a:latin typeface="Dosis"/>
                <a:ea typeface="Dosis"/>
                <a:cs typeface="Dosis"/>
                <a:sym typeface="Dosis"/>
              </a:rPr>
              <a:t>Trends</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204056"/>
                </a:solidFill>
                <a:latin typeface="Dosis"/>
                <a:ea typeface="Dosis"/>
                <a:cs typeface="Dosis"/>
                <a:sym typeface="Dosis"/>
              </a:rPr>
              <a:t>Key Findings</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204056"/>
              </a:solidFill>
              <a:latin typeface="Dosis"/>
              <a:ea typeface="Dosis"/>
              <a:cs typeface="Dosis"/>
              <a:sym typeface="Dosis"/>
            </a:endParaRPr>
          </a:p>
        </p:txBody>
      </p:sp>
      <p:sp>
        <p:nvSpPr>
          <p:cNvPr id="159" name="Google Shape;159;p36"/>
          <p:cNvSpPr/>
          <p:nvPr/>
        </p:nvSpPr>
        <p:spPr>
          <a:xfrm>
            <a:off x="486668" y="359490"/>
            <a:ext cx="2423304" cy="227707"/>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pic>
        <p:nvPicPr>
          <p:cNvPr id="160" name="Google Shape;160;p36"/>
          <p:cNvPicPr preferRelativeResize="0"/>
          <p:nvPr/>
        </p:nvPicPr>
        <p:blipFill rotWithShape="1">
          <a:blip r:embed="rId2">
            <a:alphaModFix/>
          </a:blip>
          <a:srcRect b="0" l="0" r="0" t="0"/>
          <a:stretch/>
        </p:blipFill>
        <p:spPr>
          <a:xfrm>
            <a:off x="486668" y="784766"/>
            <a:ext cx="4521770" cy="3425651"/>
          </a:xfrm>
          <a:prstGeom prst="rect">
            <a:avLst/>
          </a:prstGeom>
          <a:noFill/>
          <a:ln>
            <a:noFill/>
          </a:ln>
        </p:spPr>
      </p:pic>
      <p:sp>
        <p:nvSpPr>
          <p:cNvPr id="161" name="Google Shape;161;p36"/>
          <p:cNvSpPr/>
          <p:nvPr/>
        </p:nvSpPr>
        <p:spPr>
          <a:xfrm>
            <a:off x="486668" y="4452635"/>
            <a:ext cx="3240378" cy="3337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Image Slide">
  <p:cSld name="CUSTOM_14">
    <p:spTree>
      <p:nvGrpSpPr>
        <p:cNvPr id="162" name="Shape 162"/>
        <p:cNvGrpSpPr/>
        <p:nvPr/>
      </p:nvGrpSpPr>
      <p:grpSpPr>
        <a:xfrm>
          <a:off x="0" y="0"/>
          <a:ext cx="0" cy="0"/>
          <a:chOff x="0" y="0"/>
          <a:chExt cx="0" cy="0"/>
        </a:xfrm>
      </p:grpSpPr>
      <p:sp>
        <p:nvSpPr>
          <p:cNvPr id="163" name="Google Shape;163;p37"/>
          <p:cNvSpPr/>
          <p:nvPr/>
        </p:nvSpPr>
        <p:spPr>
          <a:xfrm>
            <a:off x="632594" y="4102372"/>
            <a:ext cx="2438905" cy="33372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b="0" i="0" sz="1100" u="none" cap="none" strike="noStrike">
              <a:solidFill>
                <a:srgbClr val="000000"/>
              </a:solidFill>
              <a:latin typeface="Dosis"/>
              <a:ea typeface="Dosis"/>
              <a:cs typeface="Dosis"/>
              <a:sym typeface="Dosis"/>
            </a:endParaRPr>
          </a:p>
        </p:txBody>
      </p:sp>
      <p:sp>
        <p:nvSpPr>
          <p:cNvPr id="164" name="Google Shape;164;p37"/>
          <p:cNvSpPr/>
          <p:nvPr/>
        </p:nvSpPr>
        <p:spPr>
          <a:xfrm>
            <a:off x="640407" y="705146"/>
            <a:ext cx="2423304" cy="159617"/>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pic>
        <p:nvPicPr>
          <p:cNvPr id="165" name="Google Shape;165;p37"/>
          <p:cNvPicPr preferRelativeResize="0"/>
          <p:nvPr/>
        </p:nvPicPr>
        <p:blipFill rotWithShape="1">
          <a:blip r:embed="rId2">
            <a:alphaModFix/>
          </a:blip>
          <a:srcRect b="0" l="0" r="0" t="0"/>
          <a:stretch/>
        </p:blipFill>
        <p:spPr>
          <a:xfrm>
            <a:off x="644872" y="1111745"/>
            <a:ext cx="3578572" cy="2711276"/>
          </a:xfrm>
          <a:prstGeom prst="rect">
            <a:avLst/>
          </a:prstGeom>
          <a:noFill/>
          <a:ln>
            <a:noFill/>
          </a:ln>
        </p:spPr>
      </p:pic>
      <p:pic>
        <p:nvPicPr>
          <p:cNvPr id="166" name="Google Shape;166;p37"/>
          <p:cNvPicPr preferRelativeResize="0"/>
          <p:nvPr/>
        </p:nvPicPr>
        <p:blipFill rotWithShape="1">
          <a:blip r:embed="rId2">
            <a:alphaModFix/>
          </a:blip>
          <a:srcRect b="0" l="0" r="0" t="0"/>
          <a:stretch/>
        </p:blipFill>
        <p:spPr>
          <a:xfrm>
            <a:off x="4878139" y="1111745"/>
            <a:ext cx="3578572" cy="2711276"/>
          </a:xfrm>
          <a:prstGeom prst="rect">
            <a:avLst/>
          </a:prstGeom>
          <a:noFill/>
          <a:ln>
            <a:noFill/>
          </a:ln>
        </p:spPr>
      </p:pic>
      <p:sp>
        <p:nvSpPr>
          <p:cNvPr id="167" name="Google Shape;167;p37"/>
          <p:cNvSpPr/>
          <p:nvPr/>
        </p:nvSpPr>
        <p:spPr>
          <a:xfrm>
            <a:off x="4874790" y="4103488"/>
            <a:ext cx="2438905" cy="33485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b="0" i="0" sz="1100" u="none" cap="none" strike="noStrike">
              <a:solidFill>
                <a:srgbClr val="000000"/>
              </a:solidFill>
              <a:latin typeface="Dosis"/>
              <a:ea typeface="Dosis"/>
              <a:cs typeface="Dosis"/>
              <a:sym typeface="Dosis"/>
            </a:endParaRPr>
          </a:p>
        </p:txBody>
      </p:sp>
      <p:sp>
        <p:nvSpPr>
          <p:cNvPr id="168" name="Google Shape;168;p37"/>
          <p:cNvSpPr/>
          <p:nvPr/>
        </p:nvSpPr>
        <p:spPr>
          <a:xfrm>
            <a:off x="4882604" y="707379"/>
            <a:ext cx="2423304" cy="158483"/>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CUSTOM_15">
    <p:spTree>
      <p:nvGrpSpPr>
        <p:cNvPr id="169" name="Shape 169"/>
        <p:cNvGrpSpPr/>
        <p:nvPr/>
      </p:nvGrpSpPr>
      <p:grpSpPr>
        <a:xfrm>
          <a:off x="0" y="0"/>
          <a:ext cx="0" cy="0"/>
          <a:chOff x="0" y="0"/>
          <a:chExt cx="0" cy="0"/>
        </a:xfrm>
      </p:grpSpPr>
      <p:pic>
        <p:nvPicPr>
          <p:cNvPr id="170" name="Google Shape;170;p38"/>
          <p:cNvPicPr preferRelativeResize="0"/>
          <p:nvPr/>
        </p:nvPicPr>
        <p:blipFill rotWithShape="1">
          <a:blip r:embed="rId2">
            <a:alphaModFix/>
          </a:blip>
          <a:srcRect b="15626" l="0" r="0" t="0"/>
          <a:stretch/>
        </p:blipFill>
        <p:spPr>
          <a:xfrm>
            <a:off x="0" y="0"/>
            <a:ext cx="9144000" cy="5143500"/>
          </a:xfrm>
          <a:prstGeom prst="rect">
            <a:avLst/>
          </a:prstGeom>
          <a:noFill/>
          <a:ln>
            <a:noFill/>
          </a:ln>
        </p:spPr>
      </p:pic>
      <p:sp>
        <p:nvSpPr>
          <p:cNvPr id="171" name="Google Shape;171;p38"/>
          <p:cNvSpPr/>
          <p:nvPr/>
        </p:nvSpPr>
        <p:spPr>
          <a:xfrm>
            <a:off x="0" y="0"/>
            <a:ext cx="9144000" cy="5143500"/>
          </a:xfrm>
          <a:prstGeom prst="rect">
            <a:avLst/>
          </a:prstGeom>
          <a:solidFill>
            <a:srgbClr val="204056">
              <a:alpha val="8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38"/>
          <p:cNvSpPr txBox="1"/>
          <p:nvPr/>
        </p:nvSpPr>
        <p:spPr>
          <a:xfrm>
            <a:off x="1152550" y="1666975"/>
            <a:ext cx="6639000" cy="137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chemeClr val="lt1"/>
                </a:solidFill>
                <a:latin typeface="Dosis"/>
                <a:ea typeface="Dosis"/>
                <a:cs typeface="Dosis"/>
                <a:sym typeface="Dosis"/>
              </a:rPr>
              <a:t>This is a bold statement or “quote” with a full bleed image</a:t>
            </a:r>
            <a:endParaRPr b="0" i="0" sz="40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Dosis"/>
              <a:ea typeface="Dosis"/>
              <a:cs typeface="Dosis"/>
              <a:sym typeface="Dosis"/>
            </a:endParaRPr>
          </a:p>
        </p:txBody>
      </p:sp>
      <p:sp>
        <p:nvSpPr>
          <p:cNvPr id="173" name="Google Shape;173;p38"/>
          <p:cNvSpPr txBox="1"/>
          <p:nvPr/>
        </p:nvSpPr>
        <p:spPr>
          <a:xfrm>
            <a:off x="1514500" y="3381475"/>
            <a:ext cx="5915100" cy="44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BCBEC0"/>
                </a:solidFill>
                <a:latin typeface="Dosis"/>
                <a:ea typeface="Dosis"/>
                <a:cs typeface="Dosis"/>
                <a:sym typeface="Dosis"/>
              </a:rPr>
              <a:t>Name of Author (if it’s a quote)</a:t>
            </a:r>
            <a:endParaRPr b="0" i="0" sz="16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2">
  <p:cSld name="CUSTOM_16">
    <p:spTree>
      <p:nvGrpSpPr>
        <p:cNvPr id="174" name="Shape 174"/>
        <p:cNvGrpSpPr/>
        <p:nvPr/>
      </p:nvGrpSpPr>
      <p:grpSpPr>
        <a:xfrm>
          <a:off x="0" y="0"/>
          <a:ext cx="0" cy="0"/>
          <a:chOff x="0" y="0"/>
          <a:chExt cx="0" cy="0"/>
        </a:xfrm>
      </p:grpSpPr>
      <p:pic>
        <p:nvPicPr>
          <p:cNvPr id="175" name="Google Shape;175;p3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6" name="Google Shape;176;p39"/>
          <p:cNvSpPr/>
          <p:nvPr/>
        </p:nvSpPr>
        <p:spPr>
          <a:xfrm>
            <a:off x="0" y="0"/>
            <a:ext cx="9144000" cy="5143500"/>
          </a:xfrm>
          <a:prstGeom prst="rect">
            <a:avLst/>
          </a:prstGeom>
          <a:solidFill>
            <a:srgbClr val="204056">
              <a:alpha val="8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9"/>
          <p:cNvSpPr txBox="1"/>
          <p:nvPr/>
        </p:nvSpPr>
        <p:spPr>
          <a:xfrm>
            <a:off x="1152550" y="1666975"/>
            <a:ext cx="6639000" cy="137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chemeClr val="lt1"/>
                </a:solidFill>
                <a:latin typeface="Dosis"/>
                <a:ea typeface="Dosis"/>
                <a:cs typeface="Dosis"/>
                <a:sym typeface="Dosis"/>
              </a:rPr>
              <a:t>This is a bold statement or “quote” with a full bleed image</a:t>
            </a:r>
            <a:endParaRPr b="0" i="0" sz="40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Dosis"/>
              <a:ea typeface="Dosis"/>
              <a:cs typeface="Dosis"/>
              <a:sym typeface="Dosis"/>
            </a:endParaRPr>
          </a:p>
        </p:txBody>
      </p:sp>
      <p:sp>
        <p:nvSpPr>
          <p:cNvPr id="178" name="Google Shape;178;p39"/>
          <p:cNvSpPr txBox="1"/>
          <p:nvPr/>
        </p:nvSpPr>
        <p:spPr>
          <a:xfrm>
            <a:off x="1514500" y="3381475"/>
            <a:ext cx="5915100" cy="44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BCBEC0"/>
                </a:solidFill>
                <a:latin typeface="Dosis"/>
                <a:ea typeface="Dosis"/>
                <a:cs typeface="Dosis"/>
                <a:sym typeface="Dosis"/>
              </a:rPr>
              <a:t>Name of Author (if it’s a quote)</a:t>
            </a:r>
            <a:endParaRPr b="0" i="0" sz="16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 Slide">
  <p:cSld name="CUSTOM_17">
    <p:bg>
      <p:bgPr>
        <a:solidFill>
          <a:srgbClr val="000000"/>
        </a:solidFill>
      </p:bgPr>
    </p:bg>
    <p:spTree>
      <p:nvGrpSpPr>
        <p:cNvPr id="179" name="Shape 179"/>
        <p:cNvGrpSpPr/>
        <p:nvPr/>
      </p:nvGrpSpPr>
      <p:grpSpPr>
        <a:xfrm>
          <a:off x="0" y="0"/>
          <a:ext cx="0" cy="0"/>
          <a:chOff x="0" y="0"/>
          <a:chExt cx="0" cy="0"/>
        </a:xfrm>
      </p:grpSpPr>
      <p:pic>
        <p:nvPicPr>
          <p:cNvPr id="180" name="Google Shape;180;p40"/>
          <p:cNvPicPr preferRelativeResize="0"/>
          <p:nvPr/>
        </p:nvPicPr>
        <p:blipFill rotWithShape="1">
          <a:blip r:embed="rId2">
            <a:alphaModFix/>
          </a:blip>
          <a:srcRect b="0" l="0" r="0" t="0"/>
          <a:stretch/>
        </p:blipFill>
        <p:spPr>
          <a:xfrm>
            <a:off x="0" y="0"/>
            <a:ext cx="5143500" cy="5143500"/>
          </a:xfrm>
          <a:prstGeom prst="rect">
            <a:avLst/>
          </a:prstGeom>
          <a:noFill/>
          <a:ln>
            <a:noFill/>
          </a:ln>
        </p:spPr>
      </p:pic>
      <p:sp>
        <p:nvSpPr>
          <p:cNvPr id="181" name="Google Shape;181;p40"/>
          <p:cNvSpPr txBox="1"/>
          <p:nvPr/>
        </p:nvSpPr>
        <p:spPr>
          <a:xfrm>
            <a:off x="5581675" y="1952725"/>
            <a:ext cx="2409900" cy="161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BCBEC0"/>
                </a:solidFill>
                <a:latin typeface="Dosis"/>
                <a:ea typeface="Dosis"/>
                <a:cs typeface="Dosis"/>
                <a:sym typeface="Dosis"/>
              </a:rPr>
              <a:t>Passionate developer, lover of pizza and cute little dogs. Previously at Acme Inc and Awesome Startup.</a:t>
            </a:r>
            <a:endParaRPr b="0" i="0" sz="1800" u="none" cap="none" strike="noStrike">
              <a:solidFill>
                <a:srgbClr val="BCBEC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BCBEC0"/>
              </a:solidFill>
              <a:latin typeface="Dosis"/>
              <a:ea typeface="Dosis"/>
              <a:cs typeface="Dosis"/>
              <a:sym typeface="Dosis"/>
            </a:endParaRPr>
          </a:p>
        </p:txBody>
      </p:sp>
      <p:sp>
        <p:nvSpPr>
          <p:cNvPr id="182" name="Google Shape;182;p40"/>
          <p:cNvSpPr txBox="1"/>
          <p:nvPr/>
        </p:nvSpPr>
        <p:spPr>
          <a:xfrm>
            <a:off x="5581675" y="1095475"/>
            <a:ext cx="2409900" cy="9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Dosis"/>
                <a:ea typeface="Dosis"/>
                <a:cs typeface="Dosis"/>
                <a:sym typeface="Dosis"/>
              </a:rPr>
              <a:t>Welcome</a:t>
            </a:r>
            <a:endParaRPr b="0" i="0" sz="1400" u="none" cap="none" strike="noStrike">
              <a:solidFill>
                <a:schemeClr val="lt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Dosis"/>
                <a:ea typeface="Dosis"/>
                <a:cs typeface="Dosis"/>
                <a:sym typeface="Dosis"/>
              </a:rPr>
              <a:t>John Coder</a:t>
            </a:r>
            <a:endParaRPr b="0" i="0" sz="2400" u="none" cap="none" strike="noStrike">
              <a:solidFill>
                <a:schemeClr val="lt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over white">
  <p:cSld name="CUSTOM_5">
    <p:spTree>
      <p:nvGrpSpPr>
        <p:cNvPr id="183" name="Shape 183"/>
        <p:cNvGrpSpPr/>
        <p:nvPr/>
      </p:nvGrpSpPr>
      <p:grpSpPr>
        <a:xfrm>
          <a:off x="0" y="0"/>
          <a:ext cx="0" cy="0"/>
          <a:chOff x="0" y="0"/>
          <a:chExt cx="0" cy="0"/>
        </a:xfrm>
      </p:grpSpPr>
      <p:pic>
        <p:nvPicPr>
          <p:cNvPr id="184" name="Google Shape;184;p4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85" name="Google Shape;185;p41"/>
          <p:cNvPicPr preferRelativeResize="0"/>
          <p:nvPr/>
        </p:nvPicPr>
        <p:blipFill rotWithShape="1">
          <a:blip r:embed="rId3">
            <a:alphaModFix/>
          </a:blip>
          <a:srcRect b="0" l="0" r="0" t="0"/>
          <a:stretch/>
        </p:blipFill>
        <p:spPr>
          <a:xfrm>
            <a:off x="3079949" y="2258699"/>
            <a:ext cx="2984101" cy="6261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over blue" type="titleOnly">
  <p:cSld name="TITLE_ONLY">
    <p:spTree>
      <p:nvGrpSpPr>
        <p:cNvPr id="186" name="Shape 186"/>
        <p:cNvGrpSpPr/>
        <p:nvPr/>
      </p:nvGrpSpPr>
      <p:grpSpPr>
        <a:xfrm>
          <a:off x="0" y="0"/>
          <a:ext cx="0" cy="0"/>
          <a:chOff x="0" y="0"/>
          <a:chExt cx="0" cy="0"/>
        </a:xfrm>
      </p:grpSpPr>
      <p:pic>
        <p:nvPicPr>
          <p:cNvPr id="187" name="Google Shape;187;p4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88" name="Google Shape;188;p42"/>
          <p:cNvPicPr preferRelativeResize="0"/>
          <p:nvPr/>
        </p:nvPicPr>
        <p:blipFill rotWithShape="1">
          <a:blip r:embed="rId3">
            <a:alphaModFix/>
          </a:blip>
          <a:srcRect b="0" l="0" r="0" t="0"/>
          <a:stretch/>
        </p:blipFill>
        <p:spPr>
          <a:xfrm>
            <a:off x="3079946" y="2257954"/>
            <a:ext cx="2984101" cy="62758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Slide">
  <p:cSld name="CUSTOM_18">
    <p:bg>
      <p:bgPr>
        <a:solidFill>
          <a:srgbClr val="295269"/>
        </a:solidFill>
      </p:bgPr>
    </p:bg>
    <p:spTree>
      <p:nvGrpSpPr>
        <p:cNvPr id="189" name="Shape 189"/>
        <p:cNvGrpSpPr/>
        <p:nvPr/>
      </p:nvGrpSpPr>
      <p:grpSpPr>
        <a:xfrm>
          <a:off x="0" y="0"/>
          <a:ext cx="0" cy="0"/>
          <a:chOff x="0" y="0"/>
          <a:chExt cx="0" cy="0"/>
        </a:xfrm>
      </p:grpSpPr>
      <p:sp>
        <p:nvSpPr>
          <p:cNvPr id="190" name="Google Shape;190;p43"/>
          <p:cNvSpPr/>
          <p:nvPr/>
        </p:nvSpPr>
        <p:spPr>
          <a:xfrm>
            <a:off x="469021" y="2179413"/>
            <a:ext cx="8210374"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5600"/>
              <a:buFont typeface="Arial"/>
              <a:buNone/>
            </a:pPr>
            <a:r>
              <a:rPr b="0" i="0" lang="en" sz="5600" u="none" cap="none" strike="noStrike">
                <a:solidFill>
                  <a:schemeClr val="lt1"/>
                </a:solidFill>
                <a:latin typeface="Dosis"/>
                <a:ea typeface="Dosis"/>
                <a:cs typeface="Dosis"/>
                <a:sym typeface="Dosis"/>
              </a:rPr>
              <a:t>THANKS!</a:t>
            </a:r>
            <a:endParaRPr b="0" i="0" sz="1000" u="none" cap="none" strike="noStrike">
              <a:solidFill>
                <a:schemeClr val="lt1"/>
              </a:solidFill>
              <a:latin typeface="Dosis"/>
              <a:ea typeface="Dosis"/>
              <a:cs typeface="Dosis"/>
              <a:sym typeface="Dosis"/>
            </a:endParaRPr>
          </a:p>
        </p:txBody>
      </p:sp>
      <p:sp>
        <p:nvSpPr>
          <p:cNvPr id="191" name="Google Shape;191;p43"/>
          <p:cNvSpPr/>
          <p:nvPr/>
        </p:nvSpPr>
        <p:spPr>
          <a:xfrm>
            <a:off x="2676525" y="3243775"/>
            <a:ext cx="3790948" cy="66155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ctr">
              <a:lnSpc>
                <a:spcPct val="100000"/>
              </a:lnSpc>
              <a:spcBef>
                <a:spcPts val="0"/>
              </a:spcBef>
              <a:spcAft>
                <a:spcPts val="0"/>
              </a:spcAft>
              <a:buClr>
                <a:srgbClr val="8A8A8A"/>
              </a:buClr>
              <a:buSzPts val="1400"/>
              <a:buFont typeface="Arial"/>
              <a:buNone/>
            </a:pPr>
            <a:r>
              <a:rPr b="0" i="0" lang="en" sz="1400" u="none" cap="none" strike="noStrike">
                <a:solidFill>
                  <a:schemeClr val="lt1"/>
                </a:solidFill>
                <a:latin typeface="Dosis"/>
                <a:ea typeface="Dosis"/>
                <a:cs typeface="Dosis"/>
                <a:sym typeface="Dosis"/>
              </a:rPr>
              <a:t>Zach Sims   </a:t>
            </a:r>
            <a:endParaRPr b="0" i="0" sz="14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rPr b="0" i="0" lang="en" sz="1200" u="none" cap="none" strike="noStrike">
                <a:solidFill>
                  <a:srgbClr val="BCBEC0"/>
                </a:solidFill>
                <a:latin typeface="Dosis"/>
                <a:ea typeface="Dosis"/>
                <a:cs typeface="Dosis"/>
                <a:sym typeface="Dosis"/>
              </a:rPr>
              <a:t>@zsims   </a:t>
            </a:r>
            <a:endParaRPr b="0" i="0" sz="12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rPr b="0" i="0" lang="en" sz="1200" u="none" cap="none" strike="noStrike">
                <a:solidFill>
                  <a:srgbClr val="BCBEC0"/>
                </a:solidFill>
                <a:latin typeface="Dosis"/>
                <a:ea typeface="Dosis"/>
                <a:cs typeface="Dosis"/>
                <a:sym typeface="Dosis"/>
              </a:rPr>
              <a:t>zach@codecademy.com</a:t>
            </a:r>
            <a:endParaRPr b="0" i="0" sz="1200" u="none" cap="none" strike="noStrike">
              <a:solidFill>
                <a:srgbClr val="BCBEC0"/>
              </a:solidFill>
              <a:latin typeface="Dosis"/>
              <a:ea typeface="Dosis"/>
              <a:cs typeface="Dosis"/>
              <a:sym typeface="Dosis"/>
            </a:endParaRPr>
          </a:p>
        </p:txBody>
      </p:sp>
      <p:pic>
        <p:nvPicPr>
          <p:cNvPr id="192" name="Google Shape;192;p43"/>
          <p:cNvPicPr preferRelativeResize="0"/>
          <p:nvPr/>
        </p:nvPicPr>
        <p:blipFill rotWithShape="1">
          <a:blip r:embed="rId2">
            <a:alphaModFix/>
          </a:blip>
          <a:srcRect b="0" l="0" r="0" t="0"/>
          <a:stretch/>
        </p:blipFill>
        <p:spPr>
          <a:xfrm>
            <a:off x="3890566" y="1496600"/>
            <a:ext cx="1362880" cy="286626"/>
          </a:xfrm>
          <a:prstGeom prst="rect">
            <a:avLst/>
          </a:prstGeom>
          <a:noFill/>
          <a:ln>
            <a:noFill/>
          </a:ln>
        </p:spPr>
      </p:pic>
      <p:sp>
        <p:nvSpPr>
          <p:cNvPr id="193" name="Google Shape;193;p43"/>
          <p:cNvSpPr/>
          <p:nvPr/>
        </p:nvSpPr>
        <p:spPr>
          <a:xfrm>
            <a:off x="2676525" y="4634425"/>
            <a:ext cx="3790948" cy="3472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ctr">
              <a:lnSpc>
                <a:spcPct val="100000"/>
              </a:lnSpc>
              <a:spcBef>
                <a:spcPts val="0"/>
              </a:spcBef>
              <a:spcAft>
                <a:spcPts val="0"/>
              </a:spcAft>
              <a:buClr>
                <a:srgbClr val="C8CACB"/>
              </a:buClr>
              <a:buSzPts val="1200"/>
              <a:buFont typeface="Arial"/>
              <a:buNone/>
            </a:pPr>
            <a:r>
              <a:rPr b="0" i="0" lang="en" sz="1200" u="none" cap="none" strike="noStrike">
                <a:solidFill>
                  <a:srgbClr val="C8CACB"/>
                </a:solidFill>
                <a:latin typeface="Dosis"/>
                <a:ea typeface="Dosis"/>
                <a:cs typeface="Dosis"/>
                <a:sym typeface="Dosis"/>
              </a:rPr>
              <a:t>WE’RE HIRING:</a:t>
            </a:r>
            <a:r>
              <a:rPr b="0" i="0" lang="en" sz="1200" u="none" cap="none" strike="noStrike">
                <a:solidFill>
                  <a:srgbClr val="F4F5F5"/>
                </a:solidFill>
                <a:latin typeface="Dosis"/>
                <a:ea typeface="Dosis"/>
                <a:cs typeface="Dosis"/>
                <a:sym typeface="Dosis"/>
              </a:rPr>
              <a:t> </a:t>
            </a:r>
            <a:r>
              <a:rPr b="0" i="0" lang="en" sz="1200" u="none" cap="none" strike="noStrike">
                <a:solidFill>
                  <a:srgbClr val="FA726E"/>
                </a:solidFill>
                <a:latin typeface="Dosis"/>
                <a:ea typeface="Dosis"/>
                <a:cs typeface="Dosis"/>
                <a:sym typeface="Dosis"/>
              </a:rPr>
              <a:t>http://www.codecademy.com/about/jobs</a:t>
            </a:r>
            <a:endParaRPr b="0" i="0" sz="1200" u="none" cap="none" strike="noStrike">
              <a:solidFill>
                <a:schemeClr val="dk1"/>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t/>
            </a:r>
            <a:endParaRPr b="0" i="0" sz="1200" u="none" cap="none" strike="noStrike">
              <a:solidFill>
                <a:schemeClr val="lt1"/>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21">
    <p:spTree>
      <p:nvGrpSpPr>
        <p:cNvPr id="194" name="Shape 194"/>
        <p:cNvGrpSpPr/>
        <p:nvPr/>
      </p:nvGrpSpPr>
      <p:grpSpPr>
        <a:xfrm>
          <a:off x="0" y="0"/>
          <a:ext cx="0" cy="0"/>
          <a:chOff x="0" y="0"/>
          <a:chExt cx="0" cy="0"/>
        </a:xfrm>
      </p:grpSpPr>
      <p:cxnSp>
        <p:nvCxnSpPr>
          <p:cNvPr id="195" name="Google Shape;195;p44"/>
          <p:cNvCxnSpPr/>
          <p:nvPr/>
        </p:nvCxnSpPr>
        <p:spPr>
          <a:xfrm>
            <a:off x="381150" y="4509450"/>
            <a:ext cx="0" cy="282900"/>
          </a:xfrm>
          <a:prstGeom prst="straightConnector1">
            <a:avLst/>
          </a:prstGeom>
          <a:noFill/>
          <a:ln cap="flat" cmpd="sng" w="9525">
            <a:solidFill>
              <a:srgbClr val="000000"/>
            </a:solidFill>
            <a:prstDash val="solid"/>
            <a:round/>
            <a:headEnd len="sm" w="sm" type="none"/>
            <a:tailEnd len="sm" w="sm" type="none"/>
          </a:ln>
        </p:spPr>
      </p:cxnSp>
      <p:sp>
        <p:nvSpPr>
          <p:cNvPr id="196" name="Google Shape;196;p44"/>
          <p:cNvSpPr txBox="1"/>
          <p:nvPr/>
        </p:nvSpPr>
        <p:spPr>
          <a:xfrm>
            <a:off x="419725"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Dosis"/>
                <a:ea typeface="Dosis"/>
                <a:cs typeface="Dosis"/>
                <a:sym typeface="Dosis"/>
              </a:rPr>
              <a:t>Q2</a:t>
            </a:r>
            <a:endParaRPr b="0" i="0" sz="900" u="none" cap="none" strike="noStrike">
              <a:solidFill>
                <a:srgbClr val="000000"/>
              </a:solidFill>
              <a:latin typeface="Dosis"/>
              <a:ea typeface="Dosis"/>
              <a:cs typeface="Dosis"/>
              <a:sym typeface="Dosis"/>
            </a:endParaRPr>
          </a:p>
        </p:txBody>
      </p:sp>
      <p:cxnSp>
        <p:nvCxnSpPr>
          <p:cNvPr id="197" name="Google Shape;197;p44"/>
          <p:cNvCxnSpPr/>
          <p:nvPr/>
        </p:nvCxnSpPr>
        <p:spPr>
          <a:xfrm>
            <a:off x="3202338" y="4509450"/>
            <a:ext cx="0" cy="282900"/>
          </a:xfrm>
          <a:prstGeom prst="straightConnector1">
            <a:avLst/>
          </a:prstGeom>
          <a:noFill/>
          <a:ln cap="flat" cmpd="sng" w="9525">
            <a:solidFill>
              <a:srgbClr val="000000"/>
            </a:solidFill>
            <a:prstDash val="solid"/>
            <a:round/>
            <a:headEnd len="sm" w="sm" type="none"/>
            <a:tailEnd len="sm" w="sm" type="none"/>
          </a:ln>
        </p:spPr>
      </p:cxnSp>
      <p:sp>
        <p:nvSpPr>
          <p:cNvPr id="198" name="Google Shape;198;p44"/>
          <p:cNvSpPr txBox="1"/>
          <p:nvPr/>
        </p:nvSpPr>
        <p:spPr>
          <a:xfrm>
            <a:off x="3240913"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Dosis"/>
                <a:ea typeface="Dosis"/>
                <a:cs typeface="Dosis"/>
                <a:sym typeface="Dosis"/>
              </a:rPr>
              <a:t>Q3</a:t>
            </a:r>
            <a:endParaRPr b="0" i="0" sz="900" u="none" cap="none" strike="noStrike">
              <a:solidFill>
                <a:srgbClr val="000000"/>
              </a:solidFill>
              <a:latin typeface="Dosis"/>
              <a:ea typeface="Dosis"/>
              <a:cs typeface="Dosis"/>
              <a:sym typeface="Dosis"/>
            </a:endParaRPr>
          </a:p>
        </p:txBody>
      </p:sp>
      <p:cxnSp>
        <p:nvCxnSpPr>
          <p:cNvPr id="199" name="Google Shape;199;p44"/>
          <p:cNvCxnSpPr/>
          <p:nvPr/>
        </p:nvCxnSpPr>
        <p:spPr>
          <a:xfrm>
            <a:off x="6023550" y="4509450"/>
            <a:ext cx="0" cy="282900"/>
          </a:xfrm>
          <a:prstGeom prst="straightConnector1">
            <a:avLst/>
          </a:prstGeom>
          <a:noFill/>
          <a:ln cap="flat" cmpd="sng" w="9525">
            <a:solidFill>
              <a:srgbClr val="000000"/>
            </a:solidFill>
            <a:prstDash val="solid"/>
            <a:round/>
            <a:headEnd len="sm" w="sm" type="none"/>
            <a:tailEnd len="sm" w="sm" type="none"/>
          </a:ln>
        </p:spPr>
      </p:cxnSp>
      <p:sp>
        <p:nvSpPr>
          <p:cNvPr id="200" name="Google Shape;200;p44"/>
          <p:cNvSpPr txBox="1"/>
          <p:nvPr/>
        </p:nvSpPr>
        <p:spPr>
          <a:xfrm>
            <a:off x="6062125"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Dosis"/>
                <a:ea typeface="Dosis"/>
                <a:cs typeface="Dosis"/>
                <a:sym typeface="Dosis"/>
              </a:rPr>
              <a:t>Q4</a:t>
            </a:r>
            <a:endParaRPr b="0" i="0" sz="900" u="none" cap="none" strike="noStrike">
              <a:solidFill>
                <a:srgbClr val="000000"/>
              </a:solidFill>
              <a:latin typeface="Dosis"/>
              <a:ea typeface="Dosis"/>
              <a:cs typeface="Dosis"/>
              <a:sym typeface="Dosis"/>
            </a:endParaRPr>
          </a:p>
        </p:txBody>
      </p:sp>
      <p:cxnSp>
        <p:nvCxnSpPr>
          <p:cNvPr id="201" name="Google Shape;201;p44"/>
          <p:cNvCxnSpPr/>
          <p:nvPr/>
        </p:nvCxnSpPr>
        <p:spPr>
          <a:xfrm>
            <a:off x="3811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02" name="Google Shape;202;p44"/>
          <p:cNvSpPr txBox="1"/>
          <p:nvPr/>
        </p:nvSpPr>
        <p:spPr>
          <a:xfrm>
            <a:off x="4197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July</a:t>
            </a:r>
            <a:endParaRPr b="0" i="0" sz="900" u="none" cap="none" strike="noStrike">
              <a:solidFill>
                <a:srgbClr val="B7B7B7"/>
              </a:solidFill>
              <a:latin typeface="Dosis"/>
              <a:ea typeface="Dosis"/>
              <a:cs typeface="Dosis"/>
              <a:sym typeface="Dosis"/>
            </a:endParaRPr>
          </a:p>
        </p:txBody>
      </p:sp>
      <p:sp>
        <p:nvSpPr>
          <p:cNvPr id="203" name="Google Shape;203;p44"/>
          <p:cNvSpPr txBox="1"/>
          <p:nvPr/>
        </p:nvSpPr>
        <p:spPr>
          <a:xfrm>
            <a:off x="1365081"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August</a:t>
            </a:r>
            <a:endParaRPr b="0" i="0" sz="900" u="none" cap="none" strike="noStrike">
              <a:solidFill>
                <a:srgbClr val="B7B7B7"/>
              </a:solidFill>
              <a:latin typeface="Dosis"/>
              <a:ea typeface="Dosis"/>
              <a:cs typeface="Dosis"/>
              <a:sym typeface="Dosis"/>
            </a:endParaRPr>
          </a:p>
        </p:txBody>
      </p:sp>
      <p:cxnSp>
        <p:nvCxnSpPr>
          <p:cNvPr id="204" name="Google Shape;204;p44"/>
          <p:cNvCxnSpPr/>
          <p:nvPr/>
        </p:nvCxnSpPr>
        <p:spPr>
          <a:xfrm>
            <a:off x="1326506"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05" name="Google Shape;205;p44"/>
          <p:cNvSpPr txBox="1"/>
          <p:nvPr/>
        </p:nvSpPr>
        <p:spPr>
          <a:xfrm>
            <a:off x="23122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September</a:t>
            </a:r>
            <a:endParaRPr b="0" i="0" sz="900" u="none" cap="none" strike="noStrike">
              <a:solidFill>
                <a:srgbClr val="B7B7B7"/>
              </a:solidFill>
              <a:latin typeface="Dosis"/>
              <a:ea typeface="Dosis"/>
              <a:cs typeface="Dosis"/>
              <a:sym typeface="Dosis"/>
            </a:endParaRPr>
          </a:p>
        </p:txBody>
      </p:sp>
      <p:cxnSp>
        <p:nvCxnSpPr>
          <p:cNvPr id="206" name="Google Shape;206;p44"/>
          <p:cNvCxnSpPr/>
          <p:nvPr/>
        </p:nvCxnSpPr>
        <p:spPr>
          <a:xfrm>
            <a:off x="22736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207" name="Google Shape;207;p44"/>
          <p:cNvCxnSpPr/>
          <p:nvPr/>
        </p:nvCxnSpPr>
        <p:spPr>
          <a:xfrm>
            <a:off x="60235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08" name="Google Shape;208;p44"/>
          <p:cNvSpPr txBox="1"/>
          <p:nvPr/>
        </p:nvSpPr>
        <p:spPr>
          <a:xfrm>
            <a:off x="60621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January</a:t>
            </a:r>
            <a:endParaRPr b="0" i="0" sz="900" u="none" cap="none" strike="noStrike">
              <a:solidFill>
                <a:srgbClr val="B7B7B7"/>
              </a:solidFill>
              <a:latin typeface="Dosis"/>
              <a:ea typeface="Dosis"/>
              <a:cs typeface="Dosis"/>
              <a:sym typeface="Dosis"/>
            </a:endParaRPr>
          </a:p>
        </p:txBody>
      </p:sp>
      <p:sp>
        <p:nvSpPr>
          <p:cNvPr id="209" name="Google Shape;209;p44"/>
          <p:cNvSpPr txBox="1"/>
          <p:nvPr/>
        </p:nvSpPr>
        <p:spPr>
          <a:xfrm>
            <a:off x="7007480"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February</a:t>
            </a:r>
            <a:endParaRPr b="0" i="0" sz="900" u="none" cap="none" strike="noStrike">
              <a:solidFill>
                <a:srgbClr val="B7B7B7"/>
              </a:solidFill>
              <a:latin typeface="Dosis"/>
              <a:ea typeface="Dosis"/>
              <a:cs typeface="Dosis"/>
              <a:sym typeface="Dosis"/>
            </a:endParaRPr>
          </a:p>
        </p:txBody>
      </p:sp>
      <p:cxnSp>
        <p:nvCxnSpPr>
          <p:cNvPr id="210" name="Google Shape;210;p44"/>
          <p:cNvCxnSpPr/>
          <p:nvPr/>
        </p:nvCxnSpPr>
        <p:spPr>
          <a:xfrm>
            <a:off x="6968905"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11" name="Google Shape;211;p44"/>
          <p:cNvSpPr txBox="1"/>
          <p:nvPr/>
        </p:nvSpPr>
        <p:spPr>
          <a:xfrm>
            <a:off x="79546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March</a:t>
            </a:r>
            <a:endParaRPr b="0" i="0" sz="900" u="none" cap="none" strike="noStrike">
              <a:solidFill>
                <a:srgbClr val="B7B7B7"/>
              </a:solidFill>
              <a:latin typeface="Dosis"/>
              <a:ea typeface="Dosis"/>
              <a:cs typeface="Dosis"/>
              <a:sym typeface="Dosis"/>
            </a:endParaRPr>
          </a:p>
        </p:txBody>
      </p:sp>
      <p:cxnSp>
        <p:nvCxnSpPr>
          <p:cNvPr id="212" name="Google Shape;212;p44"/>
          <p:cNvCxnSpPr/>
          <p:nvPr/>
        </p:nvCxnSpPr>
        <p:spPr>
          <a:xfrm>
            <a:off x="79160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213" name="Google Shape;213;p44"/>
          <p:cNvCxnSpPr/>
          <p:nvPr/>
        </p:nvCxnSpPr>
        <p:spPr>
          <a:xfrm>
            <a:off x="32023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14" name="Google Shape;214;p44"/>
          <p:cNvSpPr txBox="1"/>
          <p:nvPr/>
        </p:nvSpPr>
        <p:spPr>
          <a:xfrm>
            <a:off x="32409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October</a:t>
            </a:r>
            <a:endParaRPr b="0" i="0" sz="900" u="none" cap="none" strike="noStrike">
              <a:solidFill>
                <a:srgbClr val="B7B7B7"/>
              </a:solidFill>
              <a:latin typeface="Dosis"/>
              <a:ea typeface="Dosis"/>
              <a:cs typeface="Dosis"/>
              <a:sym typeface="Dosis"/>
            </a:endParaRPr>
          </a:p>
        </p:txBody>
      </p:sp>
      <p:sp>
        <p:nvSpPr>
          <p:cNvPr id="215" name="Google Shape;215;p44"/>
          <p:cNvSpPr txBox="1"/>
          <p:nvPr/>
        </p:nvSpPr>
        <p:spPr>
          <a:xfrm>
            <a:off x="4186280"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November</a:t>
            </a:r>
            <a:endParaRPr b="0" i="0" sz="900" u="none" cap="none" strike="noStrike">
              <a:solidFill>
                <a:srgbClr val="B7B7B7"/>
              </a:solidFill>
              <a:latin typeface="Dosis"/>
              <a:ea typeface="Dosis"/>
              <a:cs typeface="Dosis"/>
              <a:sym typeface="Dosis"/>
            </a:endParaRPr>
          </a:p>
        </p:txBody>
      </p:sp>
      <p:cxnSp>
        <p:nvCxnSpPr>
          <p:cNvPr id="216" name="Google Shape;216;p44"/>
          <p:cNvCxnSpPr/>
          <p:nvPr/>
        </p:nvCxnSpPr>
        <p:spPr>
          <a:xfrm>
            <a:off x="4147705"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17" name="Google Shape;217;p44"/>
          <p:cNvSpPr txBox="1"/>
          <p:nvPr/>
        </p:nvSpPr>
        <p:spPr>
          <a:xfrm>
            <a:off x="51334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December</a:t>
            </a:r>
            <a:endParaRPr b="0" i="0" sz="900" u="none" cap="none" strike="noStrike">
              <a:solidFill>
                <a:srgbClr val="B7B7B7"/>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B7B7B7"/>
              </a:solidFill>
              <a:latin typeface="Dosis"/>
              <a:ea typeface="Dosis"/>
              <a:cs typeface="Dosis"/>
              <a:sym typeface="Dosis"/>
            </a:endParaRPr>
          </a:p>
        </p:txBody>
      </p:sp>
      <p:cxnSp>
        <p:nvCxnSpPr>
          <p:cNvPr id="218" name="Google Shape;218;p44"/>
          <p:cNvCxnSpPr/>
          <p:nvPr/>
        </p:nvCxnSpPr>
        <p:spPr>
          <a:xfrm>
            <a:off x="50948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219" name="Google Shape;219;p44"/>
          <p:cNvCxnSpPr/>
          <p:nvPr/>
        </p:nvCxnSpPr>
        <p:spPr>
          <a:xfrm>
            <a:off x="3202338" y="977325"/>
            <a:ext cx="0" cy="2893500"/>
          </a:xfrm>
          <a:prstGeom prst="straightConnector1">
            <a:avLst/>
          </a:prstGeom>
          <a:noFill/>
          <a:ln cap="flat" cmpd="sng" w="9525">
            <a:solidFill>
              <a:srgbClr val="939598"/>
            </a:solidFill>
            <a:prstDash val="dot"/>
            <a:round/>
            <a:headEnd len="sm" w="sm" type="none"/>
            <a:tailEnd len="sm" w="sm" type="none"/>
          </a:ln>
        </p:spPr>
      </p:cxnSp>
      <p:cxnSp>
        <p:nvCxnSpPr>
          <p:cNvPr id="220" name="Google Shape;220;p44"/>
          <p:cNvCxnSpPr/>
          <p:nvPr/>
        </p:nvCxnSpPr>
        <p:spPr>
          <a:xfrm>
            <a:off x="6023550" y="977325"/>
            <a:ext cx="0" cy="2893500"/>
          </a:xfrm>
          <a:prstGeom prst="straightConnector1">
            <a:avLst/>
          </a:prstGeom>
          <a:noFill/>
          <a:ln cap="flat" cmpd="sng" w="9525">
            <a:solidFill>
              <a:srgbClr val="939598"/>
            </a:solidFill>
            <a:prstDash val="dot"/>
            <a:round/>
            <a:headEnd len="sm" w="sm" type="none"/>
            <a:tailEnd len="sm" w="sm" type="none"/>
          </a:ln>
        </p:spPr>
      </p:cxnSp>
      <p:cxnSp>
        <p:nvCxnSpPr>
          <p:cNvPr id="221" name="Google Shape;221;p44"/>
          <p:cNvCxnSpPr/>
          <p:nvPr/>
        </p:nvCxnSpPr>
        <p:spPr>
          <a:xfrm>
            <a:off x="381150" y="977325"/>
            <a:ext cx="0" cy="2893500"/>
          </a:xfrm>
          <a:prstGeom prst="straightConnector1">
            <a:avLst/>
          </a:prstGeom>
          <a:noFill/>
          <a:ln cap="flat" cmpd="sng" w="9525">
            <a:solidFill>
              <a:srgbClr val="939598"/>
            </a:solidFill>
            <a:prstDash val="dot"/>
            <a:round/>
            <a:headEnd len="sm" w="sm" type="none"/>
            <a:tailEnd len="sm" w="sm" type="none"/>
          </a:ln>
        </p:spPr>
      </p:cxnSp>
      <p:sp>
        <p:nvSpPr>
          <p:cNvPr id="222" name="Google Shape;222;p44"/>
          <p:cNvSpPr/>
          <p:nvPr/>
        </p:nvSpPr>
        <p:spPr>
          <a:xfrm>
            <a:off x="1326500" y="3228775"/>
            <a:ext cx="1881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Spec definition</a:t>
            </a:r>
            <a:endParaRPr b="0" i="0" sz="1000" u="none" cap="none" strike="noStrike">
              <a:solidFill>
                <a:srgbClr val="666666"/>
              </a:solidFill>
              <a:latin typeface="Dosis"/>
              <a:ea typeface="Dosis"/>
              <a:cs typeface="Dosis"/>
              <a:sym typeface="Dosis"/>
            </a:endParaRPr>
          </a:p>
        </p:txBody>
      </p:sp>
      <p:sp>
        <p:nvSpPr>
          <p:cNvPr id="223" name="Google Shape;223;p44"/>
          <p:cNvSpPr/>
          <p:nvPr/>
        </p:nvSpPr>
        <p:spPr>
          <a:xfrm>
            <a:off x="3207925" y="3228775"/>
            <a:ext cx="28155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Evaluate, and build</a:t>
            </a:r>
            <a:endParaRPr b="0" i="0" sz="1000" u="none" cap="none" strike="noStrike">
              <a:solidFill>
                <a:srgbClr val="666666"/>
              </a:solidFill>
              <a:latin typeface="Dosis"/>
              <a:ea typeface="Dosis"/>
              <a:cs typeface="Dosis"/>
              <a:sym typeface="Dosis"/>
            </a:endParaRPr>
          </a:p>
        </p:txBody>
      </p:sp>
      <p:sp>
        <p:nvSpPr>
          <p:cNvPr id="224" name="Google Shape;224;p44"/>
          <p:cNvSpPr/>
          <p:nvPr/>
        </p:nvSpPr>
        <p:spPr>
          <a:xfrm>
            <a:off x="6023552" y="3443581"/>
            <a:ext cx="1500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non-US app store?</a:t>
            </a:r>
            <a:endParaRPr b="0" i="0" sz="1000" u="none" cap="none" strike="noStrike">
              <a:solidFill>
                <a:srgbClr val="666666"/>
              </a:solidFill>
              <a:latin typeface="Dosis"/>
              <a:ea typeface="Dosis"/>
              <a:cs typeface="Dosis"/>
              <a:sym typeface="Dosis"/>
            </a:endParaRPr>
          </a:p>
        </p:txBody>
      </p:sp>
      <p:sp>
        <p:nvSpPr>
          <p:cNvPr id="225" name="Google Shape;225;p44"/>
          <p:cNvSpPr/>
          <p:nvPr/>
        </p:nvSpPr>
        <p:spPr>
          <a:xfrm>
            <a:off x="1326450" y="1196281"/>
            <a:ext cx="22944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LTP 1+2 francine release</a:t>
            </a:r>
            <a:endParaRPr b="0" i="0" sz="1000" u="none" cap="none" strike="noStrike">
              <a:solidFill>
                <a:srgbClr val="FFFFFF"/>
              </a:solidFill>
              <a:latin typeface="Dosis"/>
              <a:ea typeface="Dosis"/>
              <a:cs typeface="Dosis"/>
              <a:sym typeface="Dosis"/>
            </a:endParaRPr>
          </a:p>
        </p:txBody>
      </p:sp>
      <p:sp>
        <p:nvSpPr>
          <p:cNvPr id="226" name="Google Shape;226;p44"/>
          <p:cNvSpPr/>
          <p:nvPr/>
        </p:nvSpPr>
        <p:spPr>
          <a:xfrm>
            <a:off x="3620852" y="1196281"/>
            <a:ext cx="11220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final release</a:t>
            </a:r>
            <a:endParaRPr b="0" i="0" sz="1000" u="none" cap="none" strike="noStrike">
              <a:solidFill>
                <a:srgbClr val="FFFFFF"/>
              </a:solidFill>
              <a:latin typeface="Dosis"/>
              <a:ea typeface="Dosis"/>
              <a:cs typeface="Dosis"/>
              <a:sym typeface="Dosis"/>
            </a:endParaRPr>
          </a:p>
        </p:txBody>
      </p:sp>
      <p:sp>
        <p:nvSpPr>
          <p:cNvPr id="227" name="Google Shape;227;p44"/>
          <p:cNvSpPr/>
          <p:nvPr/>
        </p:nvSpPr>
        <p:spPr>
          <a:xfrm>
            <a:off x="1326450" y="1501081"/>
            <a:ext cx="18813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HT: 100 interviews</a:t>
            </a:r>
            <a:endParaRPr b="0" i="0" sz="1000" u="none" cap="none" strike="noStrike">
              <a:solidFill>
                <a:srgbClr val="FFFFFF"/>
              </a:solidFill>
              <a:latin typeface="Dosis"/>
              <a:ea typeface="Dosis"/>
              <a:cs typeface="Dosis"/>
              <a:sym typeface="Dosis"/>
            </a:endParaRPr>
          </a:p>
        </p:txBody>
      </p:sp>
      <p:sp>
        <p:nvSpPr>
          <p:cNvPr id="228" name="Google Shape;228;p44"/>
          <p:cNvSpPr/>
          <p:nvPr/>
        </p:nvSpPr>
        <p:spPr>
          <a:xfrm>
            <a:off x="3210751" y="1501081"/>
            <a:ext cx="1391400" cy="3237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hireability funnel + integration?</a:t>
            </a:r>
            <a:endParaRPr b="0" i="0" sz="1000" u="none" cap="none" strike="noStrike">
              <a:solidFill>
                <a:srgbClr val="FFFFFF"/>
              </a:solidFill>
              <a:latin typeface="Dosis"/>
              <a:ea typeface="Dosis"/>
              <a:cs typeface="Dosis"/>
              <a:sym typeface="Dosis"/>
            </a:endParaRPr>
          </a:p>
        </p:txBody>
      </p:sp>
      <p:sp>
        <p:nvSpPr>
          <p:cNvPr id="229" name="Google Shape;229;p44"/>
          <p:cNvSpPr/>
          <p:nvPr/>
        </p:nvSpPr>
        <p:spPr>
          <a:xfrm>
            <a:off x="1326450" y="2255231"/>
            <a:ext cx="1881300" cy="214800"/>
          </a:xfrm>
          <a:prstGeom prst="roundRect">
            <a:avLst>
              <a:gd fmla="val 0" name="adj"/>
            </a:avLst>
          </a:prstGeom>
          <a:solidFill>
            <a:srgbClr val="59A1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Peer Code Review</a:t>
            </a:r>
            <a:endParaRPr b="0" i="0" sz="1000" u="none" cap="none" strike="noStrike">
              <a:solidFill>
                <a:srgbClr val="FFFFFF"/>
              </a:solidFill>
              <a:latin typeface="Dosis"/>
              <a:ea typeface="Dosis"/>
              <a:cs typeface="Dosis"/>
              <a:sym typeface="Dosis"/>
            </a:endParaRPr>
          </a:p>
        </p:txBody>
      </p:sp>
      <p:sp>
        <p:nvSpPr>
          <p:cNvPr id="230" name="Google Shape;230;p44"/>
          <p:cNvSpPr/>
          <p:nvPr/>
        </p:nvSpPr>
        <p:spPr>
          <a:xfrm>
            <a:off x="1326450" y="2552106"/>
            <a:ext cx="1881300" cy="214800"/>
          </a:xfrm>
          <a:prstGeom prst="roundRect">
            <a:avLst>
              <a:gd fmla="val 0" name="adj"/>
            </a:avLst>
          </a:prstGeom>
          <a:solidFill>
            <a:srgbClr val="59A1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Guidance Counselor</a:t>
            </a:r>
            <a:endParaRPr b="0" i="0" sz="1000" u="none" cap="none" strike="noStrike">
              <a:solidFill>
                <a:srgbClr val="FFFFFF"/>
              </a:solidFill>
              <a:latin typeface="Dosis"/>
              <a:ea typeface="Dosis"/>
              <a:cs typeface="Dosis"/>
              <a:sym typeface="Dosis"/>
            </a:endParaRPr>
          </a:p>
        </p:txBody>
      </p:sp>
      <p:sp>
        <p:nvSpPr>
          <p:cNvPr id="231" name="Google Shape;231;p44"/>
          <p:cNvSpPr/>
          <p:nvPr/>
        </p:nvSpPr>
        <p:spPr>
          <a:xfrm>
            <a:off x="7313577" y="3228781"/>
            <a:ext cx="1500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Deliver to US app store</a:t>
            </a:r>
            <a:endParaRPr b="0" i="0" sz="1000" u="none" cap="none" strike="noStrike">
              <a:solidFill>
                <a:srgbClr val="666666"/>
              </a:solidFill>
              <a:latin typeface="Dosis"/>
              <a:ea typeface="Dosis"/>
              <a:cs typeface="Dosis"/>
              <a:sym typeface="Dosis"/>
            </a:endParaRPr>
          </a:p>
        </p:txBody>
      </p:sp>
      <p:cxnSp>
        <p:nvCxnSpPr>
          <p:cNvPr id="232" name="Google Shape;232;p44"/>
          <p:cNvCxnSpPr/>
          <p:nvPr/>
        </p:nvCxnSpPr>
        <p:spPr>
          <a:xfrm>
            <a:off x="8813875" y="977325"/>
            <a:ext cx="0" cy="2893500"/>
          </a:xfrm>
          <a:prstGeom prst="straightConnector1">
            <a:avLst/>
          </a:prstGeom>
          <a:noFill/>
          <a:ln cap="flat" cmpd="sng" w="9525">
            <a:solidFill>
              <a:srgbClr val="939598"/>
            </a:solidFill>
            <a:prstDash val="dot"/>
            <a:round/>
            <a:headEnd len="sm" w="sm" type="none"/>
            <a:tailEnd len="sm" w="sm" type="none"/>
          </a:ln>
        </p:spPr>
      </p:cxnSp>
      <p:sp>
        <p:nvSpPr>
          <p:cNvPr id="233" name="Google Shape;233;p44"/>
          <p:cNvSpPr/>
          <p:nvPr/>
        </p:nvSpPr>
        <p:spPr>
          <a:xfrm>
            <a:off x="6216263" y="641550"/>
            <a:ext cx="142500" cy="142500"/>
          </a:xfrm>
          <a:prstGeom prst="rect">
            <a:avLst/>
          </a:prstGeom>
          <a:solidFill>
            <a:srgbClr val="2952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44"/>
          <p:cNvSpPr txBox="1"/>
          <p:nvPr/>
        </p:nvSpPr>
        <p:spPr>
          <a:xfrm>
            <a:off x="6327286" y="536775"/>
            <a:ext cx="9723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295269"/>
                </a:solidFill>
                <a:latin typeface="Dosis"/>
                <a:ea typeface="Dosis"/>
                <a:cs typeface="Dosis"/>
                <a:sym typeface="Dosis"/>
              </a:rPr>
              <a:t>LTP3</a:t>
            </a:r>
            <a:endParaRPr b="0" i="0" sz="1100" u="none" cap="none" strike="noStrike">
              <a:solidFill>
                <a:srgbClr val="295269"/>
              </a:solidFill>
              <a:latin typeface="Dosis"/>
              <a:ea typeface="Dosis"/>
              <a:cs typeface="Dosis"/>
              <a:sym typeface="Dosis"/>
            </a:endParaRPr>
          </a:p>
        </p:txBody>
      </p:sp>
      <p:sp>
        <p:nvSpPr>
          <p:cNvPr id="235" name="Google Shape;235;p44"/>
          <p:cNvSpPr txBox="1"/>
          <p:nvPr/>
        </p:nvSpPr>
        <p:spPr>
          <a:xfrm>
            <a:off x="7040238" y="536775"/>
            <a:ext cx="10719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6AB1D3"/>
                </a:solidFill>
                <a:latin typeface="Dosis"/>
                <a:ea typeface="Dosis"/>
                <a:cs typeface="Dosis"/>
                <a:sym typeface="Dosis"/>
              </a:rPr>
              <a:t>Community + $</a:t>
            </a:r>
            <a:endParaRPr b="0" i="0" sz="1100" u="none" cap="none" strike="noStrike">
              <a:solidFill>
                <a:srgbClr val="6AB1D3"/>
              </a:solidFill>
              <a:latin typeface="Dosis"/>
              <a:ea typeface="Dosis"/>
              <a:cs typeface="Dosis"/>
              <a:sym typeface="Dosis"/>
            </a:endParaRPr>
          </a:p>
        </p:txBody>
      </p:sp>
      <p:sp>
        <p:nvSpPr>
          <p:cNvPr id="236" name="Google Shape;236;p44"/>
          <p:cNvSpPr/>
          <p:nvPr/>
        </p:nvSpPr>
        <p:spPr>
          <a:xfrm>
            <a:off x="6929213" y="641550"/>
            <a:ext cx="142500" cy="142500"/>
          </a:xfrm>
          <a:prstGeom prst="rect">
            <a:avLst/>
          </a:prstGeom>
          <a:solidFill>
            <a:srgbClr val="6AB1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44"/>
          <p:cNvSpPr txBox="1"/>
          <p:nvPr/>
        </p:nvSpPr>
        <p:spPr>
          <a:xfrm>
            <a:off x="8301731" y="536775"/>
            <a:ext cx="10719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0D7C1"/>
                </a:solidFill>
                <a:latin typeface="Dosis"/>
                <a:ea typeface="Dosis"/>
                <a:cs typeface="Dosis"/>
                <a:sym typeface="Dosis"/>
              </a:rPr>
              <a:t>Mobile</a:t>
            </a:r>
            <a:endParaRPr b="0" i="0" sz="1100" u="none" cap="none" strike="noStrike">
              <a:solidFill>
                <a:srgbClr val="40D7C1"/>
              </a:solidFill>
              <a:latin typeface="Dosis"/>
              <a:ea typeface="Dosis"/>
              <a:cs typeface="Dosis"/>
              <a:sym typeface="Dosis"/>
            </a:endParaRPr>
          </a:p>
        </p:txBody>
      </p:sp>
      <p:sp>
        <p:nvSpPr>
          <p:cNvPr id="238" name="Google Shape;238;p44"/>
          <p:cNvSpPr/>
          <p:nvPr/>
        </p:nvSpPr>
        <p:spPr>
          <a:xfrm>
            <a:off x="8190706" y="641550"/>
            <a:ext cx="142500" cy="142500"/>
          </a:xfrm>
          <a:prstGeom prst="rect">
            <a:avLst/>
          </a:prstGeom>
          <a:solidFill>
            <a:srgbClr val="40D7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9" name="Google Shape;239;p44"/>
          <p:cNvCxnSpPr/>
          <p:nvPr/>
        </p:nvCxnSpPr>
        <p:spPr>
          <a:xfrm>
            <a:off x="381150" y="3849525"/>
            <a:ext cx="8435100" cy="0"/>
          </a:xfrm>
          <a:prstGeom prst="straightConnector1">
            <a:avLst/>
          </a:prstGeom>
          <a:noFill/>
          <a:ln cap="flat" cmpd="sng" w="9525">
            <a:solidFill>
              <a:srgbClr val="939598"/>
            </a:solidFill>
            <a:prstDash val="dot"/>
            <a:round/>
            <a:headEnd len="sm" w="sm" type="none"/>
            <a:tailEnd len="sm" w="sm" type="none"/>
          </a:ln>
        </p:spPr>
      </p:cxnSp>
      <p:cxnSp>
        <p:nvCxnSpPr>
          <p:cNvPr id="240" name="Google Shape;240;p44"/>
          <p:cNvCxnSpPr/>
          <p:nvPr/>
        </p:nvCxnSpPr>
        <p:spPr>
          <a:xfrm>
            <a:off x="381150" y="977325"/>
            <a:ext cx="8435100" cy="0"/>
          </a:xfrm>
          <a:prstGeom prst="straightConnector1">
            <a:avLst/>
          </a:prstGeom>
          <a:noFill/>
          <a:ln cap="flat" cmpd="sng" w="9525">
            <a:solidFill>
              <a:srgbClr val="939598"/>
            </a:solidFill>
            <a:prstDash val="dot"/>
            <a:round/>
            <a:headEnd len="sm" w="sm" type="none"/>
            <a:tailEnd len="sm" w="sm" type="none"/>
          </a:ln>
        </p:spPr>
      </p:cxnSp>
      <p:cxnSp>
        <p:nvCxnSpPr>
          <p:cNvPr id="241" name="Google Shape;241;p44"/>
          <p:cNvCxnSpPr/>
          <p:nvPr/>
        </p:nvCxnSpPr>
        <p:spPr>
          <a:xfrm>
            <a:off x="381150" y="2017875"/>
            <a:ext cx="8435100" cy="0"/>
          </a:xfrm>
          <a:prstGeom prst="straightConnector1">
            <a:avLst/>
          </a:prstGeom>
          <a:noFill/>
          <a:ln cap="flat" cmpd="sng" w="9525">
            <a:solidFill>
              <a:srgbClr val="939598"/>
            </a:solidFill>
            <a:prstDash val="dot"/>
            <a:round/>
            <a:headEnd len="sm" w="sm" type="none"/>
            <a:tailEnd len="sm" w="sm" type="none"/>
          </a:ln>
        </p:spPr>
      </p:cxnSp>
      <p:cxnSp>
        <p:nvCxnSpPr>
          <p:cNvPr id="242" name="Google Shape;242;p44"/>
          <p:cNvCxnSpPr/>
          <p:nvPr/>
        </p:nvCxnSpPr>
        <p:spPr>
          <a:xfrm>
            <a:off x="381150" y="2987150"/>
            <a:ext cx="8435100" cy="0"/>
          </a:xfrm>
          <a:prstGeom prst="straightConnector1">
            <a:avLst/>
          </a:prstGeom>
          <a:noFill/>
          <a:ln cap="flat" cmpd="sng" w="9525">
            <a:solidFill>
              <a:srgbClr val="939598"/>
            </a:solidFill>
            <a:prstDash val="dot"/>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7" name="Shape 247"/>
        <p:cNvGrpSpPr/>
        <p:nvPr/>
      </p:nvGrpSpPr>
      <p:grpSpPr>
        <a:xfrm>
          <a:off x="0" y="0"/>
          <a:ext cx="0" cy="0"/>
          <a:chOff x="0" y="0"/>
          <a:chExt cx="0" cy="0"/>
        </a:xfrm>
      </p:grpSpPr>
      <p:sp>
        <p:nvSpPr>
          <p:cNvPr id="248" name="Google Shape;248;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9" name="Google Shape;249;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50" name="Google Shape;250;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 name="Shape 251"/>
        <p:cNvGrpSpPr/>
        <p:nvPr/>
      </p:nvGrpSpPr>
      <p:grpSpPr>
        <a:xfrm>
          <a:off x="0" y="0"/>
          <a:ext cx="0" cy="0"/>
          <a:chOff x="0" y="0"/>
          <a:chExt cx="0" cy="0"/>
        </a:xfrm>
      </p:grpSpPr>
      <p:sp>
        <p:nvSpPr>
          <p:cNvPr id="252" name="Google Shape;252;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53" name="Google Shape;253;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4" name="Google Shape;2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5" name="Shape 255"/>
        <p:cNvGrpSpPr/>
        <p:nvPr/>
      </p:nvGrpSpPr>
      <p:grpSpPr>
        <a:xfrm>
          <a:off x="0" y="0"/>
          <a:ext cx="0" cy="0"/>
          <a:chOff x="0" y="0"/>
          <a:chExt cx="0" cy="0"/>
        </a:xfrm>
      </p:grpSpPr>
      <p:sp>
        <p:nvSpPr>
          <p:cNvPr id="256" name="Google Shape;256;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7" name="Google Shape;25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8" name="Shape 258"/>
        <p:cNvGrpSpPr/>
        <p:nvPr/>
      </p:nvGrpSpPr>
      <p:grpSpPr>
        <a:xfrm>
          <a:off x="0" y="0"/>
          <a:ext cx="0" cy="0"/>
          <a:chOff x="0" y="0"/>
          <a:chExt cx="0" cy="0"/>
        </a:xfrm>
      </p:grpSpPr>
      <p:sp>
        <p:nvSpPr>
          <p:cNvPr id="259" name="Google Shape;259;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0" name="Google Shape;260;p1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1" name="Google Shape;261;p1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2" name="Google Shape;26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3" name="Shape 263"/>
        <p:cNvGrpSpPr/>
        <p:nvPr/>
      </p:nvGrpSpPr>
      <p:grpSpPr>
        <a:xfrm>
          <a:off x="0" y="0"/>
          <a:ext cx="0" cy="0"/>
          <a:chOff x="0" y="0"/>
          <a:chExt cx="0" cy="0"/>
        </a:xfrm>
      </p:grpSpPr>
      <p:sp>
        <p:nvSpPr>
          <p:cNvPr id="264" name="Google Shape;264;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5" name="Google Shape;26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6" name="Shape 266"/>
        <p:cNvGrpSpPr/>
        <p:nvPr/>
      </p:nvGrpSpPr>
      <p:grpSpPr>
        <a:xfrm>
          <a:off x="0" y="0"/>
          <a:ext cx="0" cy="0"/>
          <a:chOff x="0" y="0"/>
          <a:chExt cx="0" cy="0"/>
        </a:xfrm>
      </p:grpSpPr>
      <p:sp>
        <p:nvSpPr>
          <p:cNvPr id="267" name="Google Shape;267;p1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68" name="Google Shape;268;p1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9" name="Google Shape;26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4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4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0" name="Shape 270"/>
        <p:cNvGrpSpPr/>
        <p:nvPr/>
      </p:nvGrpSpPr>
      <p:grpSpPr>
        <a:xfrm>
          <a:off x="0" y="0"/>
          <a:ext cx="0" cy="0"/>
          <a:chOff x="0" y="0"/>
          <a:chExt cx="0" cy="0"/>
        </a:xfrm>
      </p:grpSpPr>
      <p:sp>
        <p:nvSpPr>
          <p:cNvPr id="271" name="Google Shape;271;p1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2" name="Google Shape;27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3" name="Shape 273"/>
        <p:cNvGrpSpPr/>
        <p:nvPr/>
      </p:nvGrpSpPr>
      <p:grpSpPr>
        <a:xfrm>
          <a:off x="0" y="0"/>
          <a:ext cx="0" cy="0"/>
          <a:chOff x="0" y="0"/>
          <a:chExt cx="0" cy="0"/>
        </a:xfrm>
      </p:grpSpPr>
      <p:sp>
        <p:nvSpPr>
          <p:cNvPr id="274" name="Google Shape;274;p2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76" name="Google Shape;276;p2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77" name="Google Shape;277;p2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78" name="Google Shape;27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9" name="Shape 279"/>
        <p:cNvGrpSpPr/>
        <p:nvPr/>
      </p:nvGrpSpPr>
      <p:grpSpPr>
        <a:xfrm>
          <a:off x="0" y="0"/>
          <a:ext cx="0" cy="0"/>
          <a:chOff x="0" y="0"/>
          <a:chExt cx="0" cy="0"/>
        </a:xfrm>
      </p:grpSpPr>
      <p:sp>
        <p:nvSpPr>
          <p:cNvPr id="280" name="Google Shape;280;p2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281" name="Google Shape;28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2" name="Shape 282"/>
        <p:cNvGrpSpPr/>
        <p:nvPr/>
      </p:nvGrpSpPr>
      <p:grpSpPr>
        <a:xfrm>
          <a:off x="0" y="0"/>
          <a:ext cx="0" cy="0"/>
          <a:chOff x="0" y="0"/>
          <a:chExt cx="0" cy="0"/>
        </a:xfrm>
      </p:grpSpPr>
      <p:sp>
        <p:nvSpPr>
          <p:cNvPr id="283" name="Google Shape;283;p2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84" name="Google Shape;284;p2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85" name="Google Shape;28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 name="Shape 286"/>
        <p:cNvGrpSpPr/>
        <p:nvPr/>
      </p:nvGrpSpPr>
      <p:grpSpPr>
        <a:xfrm>
          <a:off x="0" y="0"/>
          <a:ext cx="0" cy="0"/>
          <a:chOff x="0" y="0"/>
          <a:chExt cx="0" cy="0"/>
        </a:xfrm>
      </p:grpSpPr>
      <p:sp>
        <p:nvSpPr>
          <p:cNvPr id="287" name="Google Shape;28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4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4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5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5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5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5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5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23" Type="http://schemas.openxmlformats.org/officeDocument/2006/relationships/theme" Target="../theme/theme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1.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7" name="Google Shape;7;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0" name="Shape 50"/>
        <p:cNvGrpSpPr/>
        <p:nvPr/>
      </p:nvGrpSpPr>
      <p:grpSpPr>
        <a:xfrm>
          <a:off x="0" y="0"/>
          <a:ext cx="0" cy="0"/>
          <a:chOff x="0" y="0"/>
          <a:chExt cx="0" cy="0"/>
        </a:xfrm>
      </p:grpSpPr>
      <p:sp>
        <p:nvSpPr>
          <p:cNvPr id="51" name="Google Shape;51;p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52" name="Google Shape;52;p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3" name="Shape 243"/>
        <p:cNvGrpSpPr/>
        <p:nvPr/>
      </p:nvGrpSpPr>
      <p:grpSpPr>
        <a:xfrm>
          <a:off x="0" y="0"/>
          <a:ext cx="0" cy="0"/>
          <a:chOff x="0" y="0"/>
          <a:chExt cx="0" cy="0"/>
        </a:xfrm>
      </p:grpSpPr>
      <p:sp>
        <p:nvSpPr>
          <p:cNvPr id="244" name="Google Shape;244;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45" name="Google Shape;245;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46" name="Google Shape;24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5B54"/>
        </a:solidFill>
      </p:bgPr>
    </p:bg>
    <p:spTree>
      <p:nvGrpSpPr>
        <p:cNvPr id="291" name="Shape 291"/>
        <p:cNvGrpSpPr/>
        <p:nvPr/>
      </p:nvGrpSpPr>
      <p:grpSpPr>
        <a:xfrm>
          <a:off x="0" y="0"/>
          <a:ext cx="0" cy="0"/>
          <a:chOff x="0" y="0"/>
          <a:chExt cx="0" cy="0"/>
        </a:xfrm>
      </p:grpSpPr>
      <p:sp>
        <p:nvSpPr>
          <p:cNvPr id="292" name="Google Shape;292;p2"/>
          <p:cNvSpPr/>
          <p:nvPr/>
        </p:nvSpPr>
        <p:spPr>
          <a:xfrm>
            <a:off x="466825" y="2702525"/>
            <a:ext cx="8210374" cy="207046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1" lang="en" sz="5600">
                <a:solidFill>
                  <a:schemeClr val="lt1"/>
                </a:solidFill>
                <a:latin typeface="Old Standard TT"/>
                <a:ea typeface="Old Standard TT"/>
                <a:cs typeface="Old Standard TT"/>
                <a:sym typeface="Old Standard TT"/>
              </a:rPr>
              <a:t>CoolTShirts</a:t>
            </a:r>
            <a:endParaRPr i="0" sz="1200" u="none" cap="none" strike="noStrike">
              <a:solidFill>
                <a:schemeClr val="lt1"/>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chemeClr val="dk1"/>
              </a:buClr>
              <a:buSzPts val="1100"/>
              <a:buFont typeface="Arial"/>
              <a:buNone/>
            </a:pPr>
            <a:r>
              <a:rPr i="0" lang="en" sz="2800" u="none" cap="none" strike="noStrike">
                <a:solidFill>
                  <a:srgbClr val="EFEFEF"/>
                </a:solidFill>
                <a:latin typeface="Old Standard TT"/>
                <a:ea typeface="Old Standard TT"/>
                <a:cs typeface="Old Standard TT"/>
                <a:sym typeface="Old Standard TT"/>
              </a:rPr>
              <a:t>Analyze Data with SQL</a:t>
            </a:r>
            <a:endParaRPr i="0" sz="2800" u="none" cap="none" strike="noStrike">
              <a:solidFill>
                <a:srgbClr val="EFEFEF"/>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chemeClr val="dk1"/>
              </a:buClr>
              <a:buSzPts val="1100"/>
              <a:buFont typeface="Arial"/>
              <a:buNone/>
            </a:pPr>
            <a:r>
              <a:rPr lang="en" sz="2800">
                <a:solidFill>
                  <a:srgbClr val="EFEFEF"/>
                </a:solidFill>
                <a:latin typeface="Old Standard TT"/>
                <a:ea typeface="Old Standard TT"/>
                <a:cs typeface="Old Standard TT"/>
                <a:sym typeface="Old Standard TT"/>
              </a:rPr>
              <a:t>Barbara Tartanus</a:t>
            </a:r>
            <a:endParaRPr i="0" sz="2800" u="none" cap="none" strike="noStrike">
              <a:solidFill>
                <a:srgbClr val="EFEFEF"/>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chemeClr val="dk1"/>
              </a:buClr>
              <a:buSzPts val="1100"/>
              <a:buFont typeface="Arial"/>
              <a:buNone/>
            </a:pPr>
            <a:r>
              <a:rPr lang="en" sz="2800">
                <a:solidFill>
                  <a:srgbClr val="EFEFEF"/>
                </a:solidFill>
                <a:latin typeface="Old Standard TT"/>
                <a:ea typeface="Old Standard TT"/>
                <a:cs typeface="Old Standard TT"/>
                <a:sym typeface="Old Standard TT"/>
              </a:rPr>
              <a:t>09.01.2023</a:t>
            </a:r>
            <a:endParaRPr i="0" sz="2800" u="none" cap="none" strike="noStrike">
              <a:solidFill>
                <a:srgbClr val="EFEFEF"/>
              </a:solidFill>
              <a:latin typeface="Old Standard TT"/>
              <a:ea typeface="Old Standard TT"/>
              <a:cs typeface="Old Standard TT"/>
              <a:sym typeface="Old Standard TT"/>
            </a:endParaRPr>
          </a:p>
        </p:txBody>
      </p:sp>
      <p:pic>
        <p:nvPicPr>
          <p:cNvPr id="293" name="Google Shape;293;p2"/>
          <p:cNvPicPr preferRelativeResize="0"/>
          <p:nvPr/>
        </p:nvPicPr>
        <p:blipFill rotWithShape="1">
          <a:blip r:embed="rId3">
            <a:alphaModFix/>
          </a:blip>
          <a:srcRect b="0" l="0" r="0" t="0"/>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1c973f95248_0_462"/>
          <p:cNvSpPr txBox="1"/>
          <p:nvPr/>
        </p:nvSpPr>
        <p:spPr>
          <a:xfrm>
            <a:off x="289900" y="129150"/>
            <a:ext cx="8456100" cy="57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lang="en" sz="2400">
                <a:solidFill>
                  <a:srgbClr val="295269"/>
                </a:solidFill>
                <a:latin typeface="Old Standard TT"/>
                <a:ea typeface="Old Standard TT"/>
                <a:cs typeface="Old Standard TT"/>
                <a:sym typeface="Old Standard TT"/>
              </a:rPr>
              <a:t>The number of last touches per campaign</a:t>
            </a:r>
            <a:endParaRPr b="1" i="0" sz="2400" u="none" cap="none" strike="noStrike">
              <a:solidFill>
                <a:srgbClr val="295269"/>
              </a:solidFill>
              <a:latin typeface="Old Standard TT"/>
              <a:ea typeface="Old Standard TT"/>
              <a:cs typeface="Old Standard TT"/>
              <a:sym typeface="Old Standard TT"/>
            </a:endParaRPr>
          </a:p>
        </p:txBody>
      </p:sp>
      <p:graphicFrame>
        <p:nvGraphicFramePr>
          <p:cNvPr id="358" name="Google Shape;358;g1c973f95248_0_462"/>
          <p:cNvGraphicFramePr/>
          <p:nvPr/>
        </p:nvGraphicFramePr>
        <p:xfrm>
          <a:off x="289900" y="1725050"/>
          <a:ext cx="3000000" cy="3000000"/>
        </p:xfrm>
        <a:graphic>
          <a:graphicData uri="http://schemas.openxmlformats.org/drawingml/2006/table">
            <a:tbl>
              <a:tblPr>
                <a:noFill/>
                <a:tableStyleId>{9067894B-02E8-4F60-92DC-63AAF038D384}</a:tableStyleId>
              </a:tblPr>
              <a:tblGrid>
                <a:gridCol w="1165250"/>
                <a:gridCol w="1996800"/>
                <a:gridCol w="1235600"/>
              </a:tblGrid>
              <a:tr h="311975">
                <a:tc>
                  <a:txBody>
                    <a:bodyPr/>
                    <a:lstStyle/>
                    <a:p>
                      <a:pPr indent="0" lvl="0" marL="0" rtl="0" algn="ctr">
                        <a:lnSpc>
                          <a:spcPct val="115000"/>
                        </a:lnSpc>
                        <a:spcBef>
                          <a:spcPts val="0"/>
                        </a:spcBef>
                        <a:spcAft>
                          <a:spcPts val="0"/>
                        </a:spcAft>
                        <a:buNone/>
                      </a:pPr>
                      <a:r>
                        <a:rPr b="1" lang="en" sz="1100">
                          <a:solidFill>
                            <a:schemeClr val="lt1"/>
                          </a:solidFill>
                          <a:latin typeface="Old Standard TT"/>
                          <a:ea typeface="Old Standard TT"/>
                          <a:cs typeface="Old Standard TT"/>
                          <a:sym typeface="Old Standard TT"/>
                        </a:rPr>
                        <a:t>utm_source</a:t>
                      </a:r>
                      <a:endParaRPr b="1" sz="1100">
                        <a:solidFill>
                          <a:schemeClr val="lt1"/>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55B54"/>
                    </a:solidFill>
                  </a:tcPr>
                </a:tc>
                <a:tc>
                  <a:txBody>
                    <a:bodyPr/>
                    <a:lstStyle/>
                    <a:p>
                      <a:pPr indent="0" lvl="0" marL="0" rtl="0" algn="ctr">
                        <a:lnSpc>
                          <a:spcPct val="115000"/>
                        </a:lnSpc>
                        <a:spcBef>
                          <a:spcPts val="0"/>
                        </a:spcBef>
                        <a:spcAft>
                          <a:spcPts val="0"/>
                        </a:spcAft>
                        <a:buNone/>
                      </a:pPr>
                      <a:r>
                        <a:rPr b="1" lang="en" sz="1100">
                          <a:solidFill>
                            <a:schemeClr val="lt1"/>
                          </a:solidFill>
                          <a:latin typeface="Old Standard TT"/>
                          <a:ea typeface="Old Standard TT"/>
                          <a:cs typeface="Old Standard TT"/>
                          <a:sym typeface="Old Standard TT"/>
                        </a:rPr>
                        <a:t>utm_campaign</a:t>
                      </a:r>
                      <a:endParaRPr b="1" sz="1100">
                        <a:solidFill>
                          <a:schemeClr val="lt1"/>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55B54"/>
                    </a:solidFill>
                  </a:tcPr>
                </a:tc>
                <a:tc>
                  <a:txBody>
                    <a:bodyPr/>
                    <a:lstStyle/>
                    <a:p>
                      <a:pPr indent="0" lvl="0" marL="0" rtl="0" algn="ctr">
                        <a:lnSpc>
                          <a:spcPct val="115000"/>
                        </a:lnSpc>
                        <a:spcBef>
                          <a:spcPts val="0"/>
                        </a:spcBef>
                        <a:spcAft>
                          <a:spcPts val="0"/>
                        </a:spcAft>
                        <a:buNone/>
                      </a:pPr>
                      <a:r>
                        <a:rPr b="1" lang="en" sz="1100">
                          <a:solidFill>
                            <a:schemeClr val="lt1"/>
                          </a:solidFill>
                          <a:latin typeface="Old Standard TT"/>
                          <a:ea typeface="Old Standard TT"/>
                          <a:cs typeface="Old Standard TT"/>
                          <a:sym typeface="Old Standard TT"/>
                        </a:rPr>
                        <a:t>COUNT(*)</a:t>
                      </a:r>
                      <a:endParaRPr b="1" sz="1100">
                        <a:solidFill>
                          <a:schemeClr val="lt1"/>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55B54"/>
                    </a:solidFill>
                  </a:tcPr>
                </a:tc>
              </a:tr>
              <a:tr h="462875">
                <a:tc>
                  <a:txBody>
                    <a:bodyPr/>
                    <a:lstStyle/>
                    <a:p>
                      <a:pPr indent="0" lvl="0" marL="0" rtl="0" algn="ctr">
                        <a:lnSpc>
                          <a:spcPct val="115000"/>
                        </a:lnSpc>
                        <a:spcBef>
                          <a:spcPts val="0"/>
                        </a:spcBef>
                        <a:spcAft>
                          <a:spcPts val="0"/>
                        </a:spcAft>
                        <a:buNone/>
                      </a:pPr>
                      <a:r>
                        <a:rPr b="1" lang="en" sz="1100">
                          <a:solidFill>
                            <a:srgbClr val="646466"/>
                          </a:solidFill>
                          <a:latin typeface="Old Standard TT"/>
                          <a:ea typeface="Old Standard TT"/>
                          <a:cs typeface="Old Standard TT"/>
                          <a:sym typeface="Old Standard TT"/>
                        </a:rPr>
                        <a:t>email</a:t>
                      </a:r>
                      <a:endParaRPr b="1"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b="1" lang="en" sz="1100">
                          <a:solidFill>
                            <a:srgbClr val="646466"/>
                          </a:solidFill>
                          <a:latin typeface="Old Standard TT"/>
                          <a:ea typeface="Old Standard TT"/>
                          <a:cs typeface="Old Standard TT"/>
                          <a:sym typeface="Old Standard TT"/>
                        </a:rPr>
                        <a:t>weekly-newsletter</a:t>
                      </a:r>
                      <a:endParaRPr b="1"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b="1" lang="en" sz="1100">
                          <a:solidFill>
                            <a:srgbClr val="646466"/>
                          </a:solidFill>
                          <a:latin typeface="Old Standard TT"/>
                          <a:ea typeface="Old Standard TT"/>
                          <a:cs typeface="Old Standard TT"/>
                          <a:sym typeface="Old Standard TT"/>
                        </a:rPr>
                        <a:t>447</a:t>
                      </a:r>
                      <a:endParaRPr b="1"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r>
              <a:tr h="343700">
                <a:tc>
                  <a:txBody>
                    <a:bodyPr/>
                    <a:lstStyle/>
                    <a:p>
                      <a:pPr indent="0" lvl="0" marL="0" rtl="0" algn="ctr">
                        <a:lnSpc>
                          <a:spcPct val="115000"/>
                        </a:lnSpc>
                        <a:spcBef>
                          <a:spcPts val="0"/>
                        </a:spcBef>
                        <a:spcAft>
                          <a:spcPts val="0"/>
                        </a:spcAft>
                        <a:buNone/>
                      </a:pPr>
                      <a:r>
                        <a:rPr b="1" lang="en" sz="1100">
                          <a:solidFill>
                            <a:srgbClr val="646466"/>
                          </a:solidFill>
                          <a:latin typeface="Old Standard TT"/>
                          <a:ea typeface="Old Standard TT"/>
                          <a:cs typeface="Old Standard TT"/>
                          <a:sym typeface="Old Standard TT"/>
                        </a:rPr>
                        <a:t>facebook</a:t>
                      </a:r>
                      <a:endParaRPr b="1"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b="1" lang="en" sz="1100">
                          <a:solidFill>
                            <a:srgbClr val="646466"/>
                          </a:solidFill>
                          <a:latin typeface="Old Standard TT"/>
                          <a:ea typeface="Old Standard TT"/>
                          <a:cs typeface="Old Standard TT"/>
                          <a:sym typeface="Old Standard TT"/>
                        </a:rPr>
                        <a:t>retargeting</a:t>
                      </a:r>
                      <a:r>
                        <a:rPr b="1" lang="en" sz="1100">
                          <a:solidFill>
                            <a:srgbClr val="646466"/>
                          </a:solidFill>
                          <a:latin typeface="Old Standard TT"/>
                          <a:ea typeface="Old Standard TT"/>
                          <a:cs typeface="Old Standard TT"/>
                          <a:sym typeface="Old Standard TT"/>
                        </a:rPr>
                        <a:t>-ad</a:t>
                      </a:r>
                      <a:endParaRPr b="1"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b="1" lang="en" sz="1100">
                          <a:solidFill>
                            <a:srgbClr val="646466"/>
                          </a:solidFill>
                          <a:latin typeface="Old Standard TT"/>
                          <a:ea typeface="Old Standard TT"/>
                          <a:cs typeface="Old Standard TT"/>
                          <a:sym typeface="Old Standard TT"/>
                        </a:rPr>
                        <a:t>443</a:t>
                      </a:r>
                      <a:endParaRPr b="1"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r>
              <a:tr h="343700">
                <a:tc>
                  <a:txBody>
                    <a:bodyPr/>
                    <a:lstStyle/>
                    <a:p>
                      <a:pPr indent="0" lvl="0" marL="0" rtl="0" algn="ctr">
                        <a:lnSpc>
                          <a:spcPct val="115000"/>
                        </a:lnSpc>
                        <a:spcBef>
                          <a:spcPts val="0"/>
                        </a:spcBef>
                        <a:spcAft>
                          <a:spcPts val="0"/>
                        </a:spcAft>
                        <a:buNone/>
                      </a:pPr>
                      <a:r>
                        <a:rPr b="1" lang="en" sz="1100">
                          <a:solidFill>
                            <a:srgbClr val="646466"/>
                          </a:solidFill>
                          <a:latin typeface="Old Standard TT"/>
                          <a:ea typeface="Old Standard TT"/>
                          <a:cs typeface="Old Standard TT"/>
                          <a:sym typeface="Old Standard TT"/>
                        </a:rPr>
                        <a:t>email</a:t>
                      </a:r>
                      <a:endParaRPr b="1"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b="1" lang="en" sz="1100">
                          <a:solidFill>
                            <a:srgbClr val="646466"/>
                          </a:solidFill>
                          <a:latin typeface="Old Standard TT"/>
                          <a:ea typeface="Old Standard TT"/>
                          <a:cs typeface="Old Standard TT"/>
                          <a:sym typeface="Old Standard TT"/>
                        </a:rPr>
                        <a:t>retargeting</a:t>
                      </a:r>
                      <a:r>
                        <a:rPr b="1" lang="en" sz="1100">
                          <a:solidFill>
                            <a:srgbClr val="646466"/>
                          </a:solidFill>
                          <a:latin typeface="Old Standard TT"/>
                          <a:ea typeface="Old Standard TT"/>
                          <a:cs typeface="Old Standard TT"/>
                          <a:sym typeface="Old Standard TT"/>
                        </a:rPr>
                        <a:t>-campaign</a:t>
                      </a:r>
                      <a:endParaRPr b="1"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b="1" lang="en" sz="1100">
                          <a:solidFill>
                            <a:srgbClr val="646466"/>
                          </a:solidFill>
                          <a:latin typeface="Old Standard TT"/>
                          <a:ea typeface="Old Standard TT"/>
                          <a:cs typeface="Old Standard TT"/>
                          <a:sym typeface="Old Standard TT"/>
                        </a:rPr>
                        <a:t>245</a:t>
                      </a:r>
                      <a:endParaRPr b="1"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r>
              <a:tr h="343700">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nytimes</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getting-to-know-cool-tshirts</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232</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r>
              <a:tr h="343700">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buzzfeed</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ten-crazy-cool-tshirts-facts</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190</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r>
              <a:tr h="472425">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medium</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interview-with-cool-tshirts-founder</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184</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r>
              <a:tr h="343700">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google</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paid-search</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178</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r>
              <a:tr h="343700">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google</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cool-tshirts-search</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60</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r>
            </a:tbl>
          </a:graphicData>
        </a:graphic>
      </p:graphicFrame>
      <p:sp>
        <p:nvSpPr>
          <p:cNvPr id="359" name="Google Shape;359;g1c973f95248_0_462"/>
          <p:cNvSpPr txBox="1"/>
          <p:nvPr/>
        </p:nvSpPr>
        <p:spPr>
          <a:xfrm>
            <a:off x="5971725" y="1725050"/>
            <a:ext cx="3063300" cy="3309600"/>
          </a:xfrm>
          <a:prstGeom prst="rect">
            <a:avLst/>
          </a:prstGeom>
          <a:solidFill>
            <a:srgbClr val="EBECED"/>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WITH last_touch AS (</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SELECT user_id,</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MAX(timestamp) AS last_touch_at</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FROM page_visits</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GROUP BY user_id),</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lt_attr AS (</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SELECT lt.user_id,</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lt.last_touch_at,</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pv.utm_source,</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pv.utm_campaign</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FROM last_touch lt</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JOIN page_visits pv</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ON lt.user_id = pv.user_id</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AND lt.last_touch_at = pv.timestamp</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SELECT lt_attr.utm_source,</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lt_attr.utm_campaign,</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COUNT(*)</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FROM lt_attr</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GROUP BY 1, 2</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ORDER BY 3 DESC;</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p:txBody>
      </p:sp>
      <p:sp>
        <p:nvSpPr>
          <p:cNvPr id="360" name="Google Shape;360;g1c973f95248_0_462"/>
          <p:cNvSpPr txBox="1"/>
          <p:nvPr/>
        </p:nvSpPr>
        <p:spPr>
          <a:xfrm>
            <a:off x="289900" y="632050"/>
            <a:ext cx="8815800" cy="923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600">
                <a:latin typeface="Old Standard TT"/>
                <a:ea typeface="Old Standard TT"/>
                <a:cs typeface="Old Standard TT"/>
                <a:sym typeface="Old Standard TT"/>
              </a:rPr>
              <a:t>Interestingly the last touches are originated from mainly the email campaigns and the facebook retargeting ads. These </a:t>
            </a:r>
            <a:r>
              <a:rPr lang="en" sz="1600">
                <a:latin typeface="Old Standard TT"/>
                <a:ea typeface="Old Standard TT"/>
                <a:cs typeface="Old Standard TT"/>
                <a:sym typeface="Old Standard TT"/>
              </a:rPr>
              <a:t>campaigns</a:t>
            </a:r>
            <a:r>
              <a:rPr lang="en" sz="1600">
                <a:latin typeface="Old Standard TT"/>
                <a:ea typeface="Old Standard TT"/>
                <a:cs typeface="Old Standard TT"/>
                <a:sym typeface="Old Standard TT"/>
              </a:rPr>
              <a:t> seem to be the most successful at driving customers back to the site.</a:t>
            </a:r>
            <a:endParaRPr sz="1600">
              <a:latin typeface="Old Standard TT"/>
              <a:ea typeface="Old Standard TT"/>
              <a:cs typeface="Old Standard TT"/>
              <a:sym typeface="Old Standard T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1c973f95248_0_471"/>
          <p:cNvSpPr txBox="1"/>
          <p:nvPr/>
        </p:nvSpPr>
        <p:spPr>
          <a:xfrm>
            <a:off x="289900" y="129150"/>
            <a:ext cx="8456100" cy="57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lang="en" sz="2400">
                <a:solidFill>
                  <a:srgbClr val="295269"/>
                </a:solidFill>
                <a:latin typeface="Old Standard TT"/>
                <a:ea typeface="Old Standard TT"/>
                <a:cs typeface="Old Standard TT"/>
                <a:sym typeface="Old Standard TT"/>
              </a:rPr>
              <a:t>Comparing completed purchases against the campaigns</a:t>
            </a:r>
            <a:endParaRPr b="1" i="0" sz="2400" u="none" cap="none" strike="noStrike">
              <a:solidFill>
                <a:srgbClr val="295269"/>
              </a:solidFill>
              <a:latin typeface="Old Standard TT"/>
              <a:ea typeface="Old Standard TT"/>
              <a:cs typeface="Old Standard TT"/>
              <a:sym typeface="Old Standard TT"/>
            </a:endParaRPr>
          </a:p>
        </p:txBody>
      </p:sp>
      <p:graphicFrame>
        <p:nvGraphicFramePr>
          <p:cNvPr id="366" name="Google Shape;366;g1c973f95248_0_471"/>
          <p:cNvGraphicFramePr/>
          <p:nvPr/>
        </p:nvGraphicFramePr>
        <p:xfrm>
          <a:off x="289900" y="1507125"/>
          <a:ext cx="3000000" cy="3000000"/>
        </p:xfrm>
        <a:graphic>
          <a:graphicData uri="http://schemas.openxmlformats.org/drawingml/2006/table">
            <a:tbl>
              <a:tblPr>
                <a:noFill/>
                <a:tableStyleId>{9067894B-02E8-4F60-92DC-63AAF038D384}</a:tableStyleId>
              </a:tblPr>
              <a:tblGrid>
                <a:gridCol w="1165250"/>
                <a:gridCol w="1996800"/>
                <a:gridCol w="1235600"/>
              </a:tblGrid>
              <a:tr h="311975">
                <a:tc>
                  <a:txBody>
                    <a:bodyPr/>
                    <a:lstStyle/>
                    <a:p>
                      <a:pPr indent="0" lvl="0" marL="0" rtl="0" algn="ctr">
                        <a:lnSpc>
                          <a:spcPct val="115000"/>
                        </a:lnSpc>
                        <a:spcBef>
                          <a:spcPts val="0"/>
                        </a:spcBef>
                        <a:spcAft>
                          <a:spcPts val="0"/>
                        </a:spcAft>
                        <a:buNone/>
                      </a:pPr>
                      <a:r>
                        <a:rPr b="1" lang="en" sz="1100">
                          <a:solidFill>
                            <a:schemeClr val="lt1"/>
                          </a:solidFill>
                          <a:latin typeface="Old Standard TT"/>
                          <a:ea typeface="Old Standard TT"/>
                          <a:cs typeface="Old Standard TT"/>
                          <a:sym typeface="Old Standard TT"/>
                        </a:rPr>
                        <a:t>utm_source</a:t>
                      </a:r>
                      <a:endParaRPr b="1" sz="1100">
                        <a:solidFill>
                          <a:schemeClr val="lt1"/>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55B54"/>
                    </a:solidFill>
                  </a:tcPr>
                </a:tc>
                <a:tc>
                  <a:txBody>
                    <a:bodyPr/>
                    <a:lstStyle/>
                    <a:p>
                      <a:pPr indent="0" lvl="0" marL="0" rtl="0" algn="ctr">
                        <a:lnSpc>
                          <a:spcPct val="115000"/>
                        </a:lnSpc>
                        <a:spcBef>
                          <a:spcPts val="0"/>
                        </a:spcBef>
                        <a:spcAft>
                          <a:spcPts val="0"/>
                        </a:spcAft>
                        <a:buNone/>
                      </a:pPr>
                      <a:r>
                        <a:rPr b="1" lang="en" sz="1100">
                          <a:solidFill>
                            <a:schemeClr val="lt1"/>
                          </a:solidFill>
                          <a:latin typeface="Old Standard TT"/>
                          <a:ea typeface="Old Standard TT"/>
                          <a:cs typeface="Old Standard TT"/>
                          <a:sym typeface="Old Standard TT"/>
                        </a:rPr>
                        <a:t>utm_campaign</a:t>
                      </a:r>
                      <a:endParaRPr b="1" sz="1100">
                        <a:solidFill>
                          <a:schemeClr val="lt1"/>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55B54"/>
                    </a:solidFill>
                  </a:tcPr>
                </a:tc>
                <a:tc>
                  <a:txBody>
                    <a:bodyPr/>
                    <a:lstStyle/>
                    <a:p>
                      <a:pPr indent="0" lvl="0" marL="0" rtl="0" algn="ctr">
                        <a:lnSpc>
                          <a:spcPct val="115000"/>
                        </a:lnSpc>
                        <a:spcBef>
                          <a:spcPts val="0"/>
                        </a:spcBef>
                        <a:spcAft>
                          <a:spcPts val="0"/>
                        </a:spcAft>
                        <a:buNone/>
                      </a:pPr>
                      <a:r>
                        <a:rPr b="1" lang="en" sz="1100">
                          <a:solidFill>
                            <a:schemeClr val="lt1"/>
                          </a:solidFill>
                          <a:latin typeface="Old Standard TT"/>
                          <a:ea typeface="Old Standard TT"/>
                          <a:cs typeface="Old Standard TT"/>
                          <a:sym typeface="Old Standard TT"/>
                        </a:rPr>
                        <a:t>COUNT(*)</a:t>
                      </a:r>
                      <a:endParaRPr b="1" sz="1100">
                        <a:solidFill>
                          <a:schemeClr val="lt1"/>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55B54"/>
                    </a:solidFill>
                  </a:tcPr>
                </a:tc>
              </a:tr>
              <a:tr h="462875">
                <a:tc>
                  <a:txBody>
                    <a:bodyPr/>
                    <a:lstStyle/>
                    <a:p>
                      <a:pPr indent="0" lvl="0" marL="0" rtl="0" algn="ctr">
                        <a:lnSpc>
                          <a:spcPct val="115000"/>
                        </a:lnSpc>
                        <a:spcBef>
                          <a:spcPts val="0"/>
                        </a:spcBef>
                        <a:spcAft>
                          <a:spcPts val="0"/>
                        </a:spcAft>
                        <a:buNone/>
                      </a:pPr>
                      <a:r>
                        <a:rPr b="1" lang="en" sz="1100">
                          <a:solidFill>
                            <a:srgbClr val="646466"/>
                          </a:solidFill>
                          <a:latin typeface="Old Standard TT"/>
                          <a:ea typeface="Old Standard TT"/>
                          <a:cs typeface="Old Standard TT"/>
                          <a:sym typeface="Old Standard TT"/>
                        </a:rPr>
                        <a:t>email</a:t>
                      </a:r>
                      <a:endParaRPr b="1"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b="1" lang="en" sz="1100">
                          <a:solidFill>
                            <a:srgbClr val="646466"/>
                          </a:solidFill>
                          <a:latin typeface="Old Standard TT"/>
                          <a:ea typeface="Old Standard TT"/>
                          <a:cs typeface="Old Standard TT"/>
                          <a:sym typeface="Old Standard TT"/>
                        </a:rPr>
                        <a:t>weekly-newsletter</a:t>
                      </a:r>
                      <a:endParaRPr b="1"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b="1" lang="en" sz="1100">
                          <a:solidFill>
                            <a:srgbClr val="646466"/>
                          </a:solidFill>
                          <a:latin typeface="Old Standard TT"/>
                          <a:ea typeface="Old Standard TT"/>
                          <a:cs typeface="Old Standard TT"/>
                          <a:sym typeface="Old Standard TT"/>
                        </a:rPr>
                        <a:t>115</a:t>
                      </a:r>
                      <a:endParaRPr b="1"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r>
              <a:tr h="343700">
                <a:tc>
                  <a:txBody>
                    <a:bodyPr/>
                    <a:lstStyle/>
                    <a:p>
                      <a:pPr indent="0" lvl="0" marL="0" rtl="0" algn="ctr">
                        <a:lnSpc>
                          <a:spcPct val="115000"/>
                        </a:lnSpc>
                        <a:spcBef>
                          <a:spcPts val="0"/>
                        </a:spcBef>
                        <a:spcAft>
                          <a:spcPts val="0"/>
                        </a:spcAft>
                        <a:buNone/>
                      </a:pPr>
                      <a:r>
                        <a:rPr b="1" lang="en" sz="1100">
                          <a:solidFill>
                            <a:srgbClr val="646466"/>
                          </a:solidFill>
                          <a:latin typeface="Old Standard TT"/>
                          <a:ea typeface="Old Standard TT"/>
                          <a:cs typeface="Old Standard TT"/>
                          <a:sym typeface="Old Standard TT"/>
                        </a:rPr>
                        <a:t>facebook</a:t>
                      </a:r>
                      <a:endParaRPr b="1"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b="1" lang="en" sz="1100">
                          <a:solidFill>
                            <a:srgbClr val="646466"/>
                          </a:solidFill>
                          <a:latin typeface="Old Standard TT"/>
                          <a:ea typeface="Old Standard TT"/>
                          <a:cs typeface="Old Standard TT"/>
                          <a:sym typeface="Old Standard TT"/>
                        </a:rPr>
                        <a:t>retargeting</a:t>
                      </a:r>
                      <a:r>
                        <a:rPr b="1" lang="en" sz="1100">
                          <a:solidFill>
                            <a:srgbClr val="646466"/>
                          </a:solidFill>
                          <a:latin typeface="Old Standard TT"/>
                          <a:ea typeface="Old Standard TT"/>
                          <a:cs typeface="Old Standard TT"/>
                          <a:sym typeface="Old Standard TT"/>
                        </a:rPr>
                        <a:t>-ad</a:t>
                      </a:r>
                      <a:endParaRPr b="1"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b="1" lang="en" sz="1100">
                          <a:solidFill>
                            <a:srgbClr val="646466"/>
                          </a:solidFill>
                          <a:latin typeface="Old Standard TT"/>
                          <a:ea typeface="Old Standard TT"/>
                          <a:cs typeface="Old Standard TT"/>
                          <a:sym typeface="Old Standard TT"/>
                        </a:rPr>
                        <a:t>113</a:t>
                      </a:r>
                      <a:endParaRPr b="1"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r>
              <a:tr h="343700">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email</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retargeting</a:t>
                      </a:r>
                      <a:r>
                        <a:rPr lang="en" sz="1100">
                          <a:solidFill>
                            <a:srgbClr val="646466"/>
                          </a:solidFill>
                          <a:latin typeface="Old Standard TT"/>
                          <a:ea typeface="Old Standard TT"/>
                          <a:cs typeface="Old Standard TT"/>
                          <a:sym typeface="Old Standard TT"/>
                        </a:rPr>
                        <a:t>-campaign</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54</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r>
              <a:tr h="343700">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google</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paid-search</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52</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r>
              <a:tr h="343700">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buzzfeed</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ten-crazy-cool-tshirts-facts</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9</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r>
              <a:tr h="472425">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nytimes</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getting-to-know-cool-tshirts</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9</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r>
              <a:tr h="343700">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medium</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interview-with-cool-tshirts-founder</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7</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r>
              <a:tr h="343700">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google</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cool-tshirts-search</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2</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r>
            </a:tbl>
          </a:graphicData>
        </a:graphic>
      </p:graphicFrame>
      <p:sp>
        <p:nvSpPr>
          <p:cNvPr id="367" name="Google Shape;367;g1c973f95248_0_471"/>
          <p:cNvSpPr txBox="1"/>
          <p:nvPr/>
        </p:nvSpPr>
        <p:spPr>
          <a:xfrm>
            <a:off x="5971725" y="1725050"/>
            <a:ext cx="3063300" cy="3309600"/>
          </a:xfrm>
          <a:prstGeom prst="rect">
            <a:avLst/>
          </a:prstGeom>
          <a:solidFill>
            <a:srgbClr val="EBECED"/>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WITH last_touch AS (</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SELECT user_id,</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MAX(timestamp) AS last_touch_at</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FROM page_visits</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WHERE page_name = '4 - purchase'</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GROUP BY user_id),</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lt_attr AS (</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SELECT lt.user_id,</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lt.last_touch_at,</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pv.utm_source,</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pv.utm_campaign,</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pv.page_name</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FROM last_touch lt</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JOIN page_visits pv</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ON lt.user_id = pv.user_id</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AND lt.last_touch_at = pv.timestamp</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SELECT lt_attr.utm_source,</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lt_attr.utm_campaign,</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COUNT(*)</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FROM lt_attr</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GROUP BY 1, 2</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ORDER BY 3 DESC;</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p:txBody>
      </p:sp>
      <p:sp>
        <p:nvSpPr>
          <p:cNvPr id="368" name="Google Shape;368;g1c973f95248_0_471"/>
          <p:cNvSpPr txBox="1"/>
          <p:nvPr/>
        </p:nvSpPr>
        <p:spPr>
          <a:xfrm>
            <a:off x="289900" y="632050"/>
            <a:ext cx="8815800" cy="677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600">
                <a:latin typeface="Old Standard TT"/>
                <a:ea typeface="Old Standard TT"/>
                <a:cs typeface="Old Standard TT"/>
                <a:sym typeface="Old Standard TT"/>
              </a:rPr>
              <a:t>From our data we derived that altogether 361 users completed the purchase from the 1979 users who landed on the page. Let’s see how these users’ </a:t>
            </a:r>
            <a:r>
              <a:rPr lang="en" sz="1600">
                <a:latin typeface="Old Standard TT"/>
                <a:ea typeface="Old Standard TT"/>
                <a:cs typeface="Old Standard TT"/>
                <a:sym typeface="Old Standard TT"/>
              </a:rPr>
              <a:t>journey</a:t>
            </a:r>
            <a:r>
              <a:rPr lang="en" sz="1600">
                <a:latin typeface="Old Standard TT"/>
                <a:ea typeface="Old Standard TT"/>
                <a:cs typeface="Old Standard TT"/>
                <a:sym typeface="Old Standard TT"/>
              </a:rPr>
              <a:t> data fair against the campaigns. </a:t>
            </a:r>
            <a:endParaRPr sz="1600">
              <a:latin typeface="Old Standard TT"/>
              <a:ea typeface="Old Standard TT"/>
              <a:cs typeface="Old Standard TT"/>
              <a:sym typeface="Old Standard T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5B54"/>
        </a:solidFill>
      </p:bgPr>
    </p:bg>
    <p:spTree>
      <p:nvGrpSpPr>
        <p:cNvPr id="372" name="Shape 372"/>
        <p:cNvGrpSpPr/>
        <p:nvPr/>
      </p:nvGrpSpPr>
      <p:grpSpPr>
        <a:xfrm>
          <a:off x="0" y="0"/>
          <a:ext cx="0" cy="0"/>
          <a:chOff x="0" y="0"/>
          <a:chExt cx="0" cy="0"/>
        </a:xfrm>
      </p:grpSpPr>
      <p:sp>
        <p:nvSpPr>
          <p:cNvPr id="373" name="Google Shape;373;g1d38fd99761_0_0"/>
          <p:cNvSpPr txBox="1"/>
          <p:nvPr/>
        </p:nvSpPr>
        <p:spPr>
          <a:xfrm>
            <a:off x="555750" y="1543050"/>
            <a:ext cx="8205900" cy="205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3900">
                <a:solidFill>
                  <a:schemeClr val="lt1"/>
                </a:solidFill>
                <a:latin typeface="Old Standard TT"/>
                <a:ea typeface="Old Standard TT"/>
                <a:cs typeface="Old Standard TT"/>
                <a:sym typeface="Old Standard TT"/>
              </a:rPr>
              <a:t>2. </a:t>
            </a:r>
            <a:r>
              <a:rPr b="1" lang="en" sz="3900">
                <a:solidFill>
                  <a:schemeClr val="lt1"/>
                </a:solidFill>
                <a:latin typeface="Old Standard TT"/>
                <a:ea typeface="Old Standard TT"/>
                <a:cs typeface="Old Standard TT"/>
                <a:sym typeface="Old Standard TT"/>
              </a:rPr>
              <a:t>Optimizing the campaign budget</a:t>
            </a:r>
            <a:endParaRPr i="0" sz="3900" u="none" cap="none" strike="noStrike">
              <a:solidFill>
                <a:srgbClr val="000000"/>
              </a:solidFill>
              <a:latin typeface="Old Standard TT"/>
              <a:ea typeface="Old Standard TT"/>
              <a:cs typeface="Old Standard TT"/>
              <a:sym typeface="Old Standard T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grpSp>
        <p:nvGrpSpPr>
          <p:cNvPr id="378" name="Google Shape;378;g1d38fd99761_0_8"/>
          <p:cNvGrpSpPr/>
          <p:nvPr/>
        </p:nvGrpSpPr>
        <p:grpSpPr>
          <a:xfrm>
            <a:off x="4193013" y="1001101"/>
            <a:ext cx="3679200" cy="3135433"/>
            <a:chOff x="4192863" y="1002150"/>
            <a:chExt cx="3679200" cy="3139200"/>
          </a:xfrm>
        </p:grpSpPr>
        <p:sp>
          <p:nvSpPr>
            <p:cNvPr id="379" name="Google Shape;379;g1d38fd99761_0_8"/>
            <p:cNvSpPr/>
            <p:nvPr/>
          </p:nvSpPr>
          <p:spPr>
            <a:xfrm>
              <a:off x="4192863" y="1002150"/>
              <a:ext cx="3679200" cy="3139200"/>
            </a:xfrm>
            <a:prstGeom prst="round2DiagRect">
              <a:avLst>
                <a:gd fmla="val 0" name="adj1"/>
                <a:gd fmla="val 17764" name="adj2"/>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0" name="Google Shape;380;g1d38fd99761_0_8"/>
            <p:cNvSpPr txBox="1"/>
            <p:nvPr/>
          </p:nvSpPr>
          <p:spPr>
            <a:xfrm>
              <a:off x="5473800" y="1133098"/>
              <a:ext cx="2021400" cy="28491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100">
                  <a:solidFill>
                    <a:srgbClr val="FFFFFF"/>
                  </a:solidFill>
                  <a:latin typeface="Roboto"/>
                  <a:ea typeface="Roboto"/>
                  <a:cs typeface="Roboto"/>
                  <a:sym typeface="Roboto"/>
                </a:rPr>
                <a:t>Based on the provided data if the company would like to re-invest in 5 campaigns they should consider these ones.  The first three have proved very successful at gaining the user’s attention and make them visit the page, while the weekly-newsletter and the facebook retargeting-ad managed to draw back most of those users to make the final purchase.</a:t>
              </a:r>
              <a:endParaRPr sz="1100">
                <a:solidFill>
                  <a:srgbClr val="FFFFFF"/>
                </a:solidFill>
                <a:latin typeface="Roboto"/>
                <a:ea typeface="Roboto"/>
                <a:cs typeface="Roboto"/>
                <a:sym typeface="Roboto"/>
              </a:endParaRPr>
            </a:p>
          </p:txBody>
        </p:sp>
      </p:grpSp>
      <p:grpSp>
        <p:nvGrpSpPr>
          <p:cNvPr id="381" name="Google Shape;381;g1d38fd99761_0_8"/>
          <p:cNvGrpSpPr/>
          <p:nvPr/>
        </p:nvGrpSpPr>
        <p:grpSpPr>
          <a:xfrm>
            <a:off x="3216519" y="1000959"/>
            <a:ext cx="1944600" cy="1569600"/>
            <a:chOff x="3216519" y="1002150"/>
            <a:chExt cx="1944600" cy="1569600"/>
          </a:xfrm>
        </p:grpSpPr>
        <p:sp>
          <p:nvSpPr>
            <p:cNvPr id="382" name="Google Shape;382;g1d38fd99761_0_8"/>
            <p:cNvSpPr/>
            <p:nvPr/>
          </p:nvSpPr>
          <p:spPr>
            <a:xfrm flipH="1">
              <a:off x="3216519" y="1002150"/>
              <a:ext cx="1944600" cy="1569600"/>
            </a:xfrm>
            <a:prstGeom prst="round2DiagRect">
              <a:avLst>
                <a:gd fmla="val 0" name="adj1"/>
                <a:gd fmla="val 17764" name="adj2"/>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1d38fd99761_0_8"/>
            <p:cNvSpPr txBox="1"/>
            <p:nvPr/>
          </p:nvSpPr>
          <p:spPr>
            <a:xfrm>
              <a:off x="3462975" y="1133374"/>
              <a:ext cx="1451700" cy="116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Most successful campaigns that draw back users with the highest purchase rate</a:t>
              </a:r>
              <a:endParaRPr sz="1100">
                <a:solidFill>
                  <a:srgbClr val="FFFFFF"/>
                </a:solidFill>
                <a:latin typeface="Roboto"/>
                <a:ea typeface="Roboto"/>
                <a:cs typeface="Roboto"/>
                <a:sym typeface="Roboto"/>
              </a:endParaRPr>
            </a:p>
          </p:txBody>
        </p:sp>
      </p:grpSp>
      <p:grpSp>
        <p:nvGrpSpPr>
          <p:cNvPr id="384" name="Google Shape;384;g1d38fd99761_0_8"/>
          <p:cNvGrpSpPr/>
          <p:nvPr/>
        </p:nvGrpSpPr>
        <p:grpSpPr>
          <a:xfrm>
            <a:off x="1276688" y="1000959"/>
            <a:ext cx="1944600" cy="1569600"/>
            <a:chOff x="1271925" y="1002150"/>
            <a:chExt cx="1944600" cy="1569600"/>
          </a:xfrm>
        </p:grpSpPr>
        <p:sp>
          <p:nvSpPr>
            <p:cNvPr id="385" name="Google Shape;385;g1d38fd99761_0_8"/>
            <p:cNvSpPr/>
            <p:nvPr/>
          </p:nvSpPr>
          <p:spPr>
            <a:xfrm rot="10800000">
              <a:off x="1271925" y="1002150"/>
              <a:ext cx="1944600" cy="1569600"/>
            </a:xfrm>
            <a:prstGeom prst="round2DiagRect">
              <a:avLst>
                <a:gd fmla="val 0" name="adj1"/>
                <a:gd fmla="val 17764" name="adj2"/>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1d38fd99761_0_8"/>
            <p:cNvSpPr txBox="1"/>
            <p:nvPr/>
          </p:nvSpPr>
          <p:spPr>
            <a:xfrm>
              <a:off x="1496688" y="1244671"/>
              <a:ext cx="1451700" cy="91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Most successful campaigns that draw users to the site in the first place</a:t>
              </a:r>
              <a:endParaRPr sz="1100">
                <a:solidFill>
                  <a:srgbClr val="FFFFFF"/>
                </a:solidFill>
                <a:latin typeface="Roboto"/>
                <a:ea typeface="Roboto"/>
                <a:cs typeface="Roboto"/>
                <a:sym typeface="Roboto"/>
              </a:endParaRPr>
            </a:p>
          </p:txBody>
        </p:sp>
      </p:grpSp>
      <p:grpSp>
        <p:nvGrpSpPr>
          <p:cNvPr id="387" name="Google Shape;387;g1d38fd99761_0_8"/>
          <p:cNvGrpSpPr/>
          <p:nvPr/>
        </p:nvGrpSpPr>
        <p:grpSpPr>
          <a:xfrm>
            <a:off x="1276688" y="2566988"/>
            <a:ext cx="1944600" cy="1569600"/>
            <a:chOff x="1271925" y="2571750"/>
            <a:chExt cx="1944600" cy="1569600"/>
          </a:xfrm>
        </p:grpSpPr>
        <p:sp>
          <p:nvSpPr>
            <p:cNvPr id="388" name="Google Shape;388;g1d38fd99761_0_8"/>
            <p:cNvSpPr/>
            <p:nvPr/>
          </p:nvSpPr>
          <p:spPr>
            <a:xfrm flipH="1">
              <a:off x="1271925" y="2571750"/>
              <a:ext cx="1944600" cy="1569600"/>
            </a:xfrm>
            <a:prstGeom prst="round2DiagRect">
              <a:avLst>
                <a:gd fmla="val 0" name="adj1"/>
                <a:gd fmla="val 17764" name="adj2"/>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1d38fd99761_0_8"/>
            <p:cNvSpPr txBox="1"/>
            <p:nvPr/>
          </p:nvSpPr>
          <p:spPr>
            <a:xfrm>
              <a:off x="1368288" y="2814263"/>
              <a:ext cx="1732800" cy="123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1.Interview-with-cool-tshirts-founder</a:t>
              </a:r>
              <a:endParaRPr b="1" sz="1100">
                <a:solidFill>
                  <a:srgbClr val="FFFFFF"/>
                </a:solidFill>
                <a:latin typeface="Roboto"/>
                <a:ea typeface="Roboto"/>
                <a:cs typeface="Roboto"/>
                <a:sym typeface="Roboto"/>
              </a:endParaRPr>
            </a:p>
            <a:p>
              <a:pPr indent="0" lvl="0" marL="0" rtl="0" algn="ctr">
                <a:spcBef>
                  <a:spcPts val="0"/>
                </a:spcBef>
                <a:spcAft>
                  <a:spcPts val="0"/>
                </a:spcAft>
                <a:buNone/>
              </a:pPr>
              <a:r>
                <a:rPr b="1" lang="en" sz="1100">
                  <a:solidFill>
                    <a:srgbClr val="FFFFFF"/>
                  </a:solidFill>
                  <a:latin typeface="Roboto"/>
                  <a:ea typeface="Roboto"/>
                  <a:cs typeface="Roboto"/>
                  <a:sym typeface="Roboto"/>
                </a:rPr>
                <a:t>2.getting-to-know-cool-tshirts</a:t>
              </a:r>
              <a:endParaRPr b="1" sz="1100">
                <a:solidFill>
                  <a:srgbClr val="FFFFFF"/>
                </a:solidFill>
                <a:latin typeface="Roboto"/>
                <a:ea typeface="Roboto"/>
                <a:cs typeface="Roboto"/>
                <a:sym typeface="Roboto"/>
              </a:endParaRPr>
            </a:p>
            <a:p>
              <a:pPr indent="0" lvl="0" marL="0" rtl="0" algn="ctr">
                <a:spcBef>
                  <a:spcPts val="0"/>
                </a:spcBef>
                <a:spcAft>
                  <a:spcPts val="0"/>
                </a:spcAft>
                <a:buNone/>
              </a:pPr>
              <a:r>
                <a:rPr b="1" lang="en" sz="1100">
                  <a:solidFill>
                    <a:srgbClr val="FFFFFF"/>
                  </a:solidFill>
                  <a:latin typeface="Roboto"/>
                  <a:ea typeface="Roboto"/>
                  <a:cs typeface="Roboto"/>
                  <a:sym typeface="Roboto"/>
                </a:rPr>
                <a:t>3.ten-crazy-cool-tshirts-facts</a:t>
              </a:r>
              <a:endParaRPr b="1" sz="1100">
                <a:solidFill>
                  <a:srgbClr val="FFFFFF"/>
                </a:solidFill>
                <a:latin typeface="Roboto"/>
                <a:ea typeface="Roboto"/>
                <a:cs typeface="Roboto"/>
                <a:sym typeface="Roboto"/>
              </a:endParaRPr>
            </a:p>
          </p:txBody>
        </p:sp>
      </p:grpSp>
      <p:grpSp>
        <p:nvGrpSpPr>
          <p:cNvPr id="390" name="Google Shape;390;g1d38fd99761_0_8"/>
          <p:cNvGrpSpPr/>
          <p:nvPr/>
        </p:nvGrpSpPr>
        <p:grpSpPr>
          <a:xfrm>
            <a:off x="3216519" y="2566988"/>
            <a:ext cx="1944600" cy="1569600"/>
            <a:chOff x="3216519" y="2571750"/>
            <a:chExt cx="1944600" cy="1569600"/>
          </a:xfrm>
        </p:grpSpPr>
        <p:sp>
          <p:nvSpPr>
            <p:cNvPr id="391" name="Google Shape;391;g1d38fd99761_0_8"/>
            <p:cNvSpPr/>
            <p:nvPr/>
          </p:nvSpPr>
          <p:spPr>
            <a:xfrm rot="10800000">
              <a:off x="3216519" y="2571750"/>
              <a:ext cx="1944600" cy="1569600"/>
            </a:xfrm>
            <a:prstGeom prst="round2DiagRect">
              <a:avLst>
                <a:gd fmla="val 0" name="adj1"/>
                <a:gd fmla="val 17764" name="adj2"/>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1d38fd99761_0_8"/>
            <p:cNvSpPr txBox="1"/>
            <p:nvPr/>
          </p:nvSpPr>
          <p:spPr>
            <a:xfrm>
              <a:off x="3342175" y="2576513"/>
              <a:ext cx="1699800" cy="120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4</a:t>
              </a:r>
              <a:r>
                <a:rPr b="1" lang="en" sz="1100">
                  <a:solidFill>
                    <a:srgbClr val="FFFFFF"/>
                  </a:solidFill>
                  <a:latin typeface="Roboto"/>
                  <a:ea typeface="Roboto"/>
                  <a:cs typeface="Roboto"/>
                  <a:sym typeface="Roboto"/>
                </a:rPr>
                <a:t>. weekly-newsletter</a:t>
              </a:r>
              <a:endParaRPr b="1" sz="1100">
                <a:solidFill>
                  <a:srgbClr val="FFFFFF"/>
                </a:solidFill>
                <a:latin typeface="Roboto"/>
                <a:ea typeface="Roboto"/>
                <a:cs typeface="Roboto"/>
                <a:sym typeface="Roboto"/>
              </a:endParaRPr>
            </a:p>
            <a:p>
              <a:pPr indent="0" lvl="0" marL="0" rtl="0" algn="ctr">
                <a:spcBef>
                  <a:spcPts val="0"/>
                </a:spcBef>
                <a:spcAft>
                  <a:spcPts val="0"/>
                </a:spcAft>
                <a:buNone/>
              </a:pPr>
              <a:r>
                <a:rPr b="1" lang="en" sz="1100">
                  <a:solidFill>
                    <a:srgbClr val="FFFFFF"/>
                  </a:solidFill>
                  <a:latin typeface="Roboto"/>
                  <a:ea typeface="Roboto"/>
                  <a:cs typeface="Roboto"/>
                  <a:sym typeface="Roboto"/>
                </a:rPr>
                <a:t>5.retargeting-ad</a:t>
              </a:r>
              <a:endParaRPr b="1" sz="1100">
                <a:solidFill>
                  <a:srgbClr val="FFFFFF"/>
                </a:solidFill>
                <a:latin typeface="Roboto"/>
                <a:ea typeface="Roboto"/>
                <a:cs typeface="Roboto"/>
                <a:sym typeface="Roboto"/>
              </a:endParaRPr>
            </a:p>
            <a:p>
              <a:pPr indent="0" lvl="0" marL="0" rtl="0" algn="ctr">
                <a:spcBef>
                  <a:spcPts val="0"/>
                </a:spcBef>
                <a:spcAft>
                  <a:spcPts val="0"/>
                </a:spcAft>
                <a:buNone/>
              </a:pPr>
              <a:r>
                <a:t/>
              </a:r>
              <a:endParaRPr b="1" sz="1100">
                <a:solidFill>
                  <a:srgbClr val="FFFFFF"/>
                </a:solidFill>
                <a:latin typeface="Roboto"/>
                <a:ea typeface="Roboto"/>
                <a:cs typeface="Roboto"/>
                <a:sym typeface="Roboto"/>
              </a:endParaRPr>
            </a:p>
          </p:txBody>
        </p:sp>
      </p:grpSp>
      <p:grpSp>
        <p:nvGrpSpPr>
          <p:cNvPr id="393" name="Google Shape;393;g1d38fd99761_0_8"/>
          <p:cNvGrpSpPr/>
          <p:nvPr/>
        </p:nvGrpSpPr>
        <p:grpSpPr>
          <a:xfrm>
            <a:off x="3053468" y="2405696"/>
            <a:ext cx="334125" cy="334078"/>
            <a:chOff x="3157188" y="909150"/>
            <a:chExt cx="470400" cy="470400"/>
          </a:xfrm>
        </p:grpSpPr>
        <p:sp>
          <p:nvSpPr>
            <p:cNvPr id="394" name="Google Shape;394;g1d38fd99761_0_8"/>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1d38fd99761_0_8"/>
            <p:cNvSpPr/>
            <p:nvPr/>
          </p:nvSpPr>
          <p:spPr>
            <a:xfrm>
              <a:off x="3243138" y="995100"/>
              <a:ext cx="298500" cy="298500"/>
            </a:xfrm>
            <a:prstGeom prst="mathPlus">
              <a:avLst>
                <a:gd fmla="val 9900" name="adj1"/>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g1d38fd99761_0_8"/>
          <p:cNvSpPr txBox="1"/>
          <p:nvPr/>
        </p:nvSpPr>
        <p:spPr>
          <a:xfrm>
            <a:off x="1276700" y="207050"/>
            <a:ext cx="6595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204056"/>
                </a:solidFill>
                <a:latin typeface="Old Standard TT"/>
                <a:ea typeface="Old Standard TT"/>
                <a:cs typeface="Old Standard TT"/>
                <a:sym typeface="Old Standard TT"/>
              </a:rPr>
              <a:t>Valuable insights and conclusion for the CoolTShirts company</a:t>
            </a:r>
            <a:endParaRPr b="1" sz="1800">
              <a:solidFill>
                <a:srgbClr val="204056"/>
              </a:solidFill>
              <a:latin typeface="Old Standard TT"/>
              <a:ea typeface="Old Standard TT"/>
              <a:cs typeface="Old Standard TT"/>
              <a:sym typeface="Old Standard TT"/>
            </a:endParaRPr>
          </a:p>
        </p:txBody>
      </p:sp>
      <p:sp>
        <p:nvSpPr>
          <p:cNvPr id="397" name="Google Shape;397;g1d38fd99761_0_8"/>
          <p:cNvSpPr/>
          <p:nvPr/>
        </p:nvSpPr>
        <p:spPr>
          <a:xfrm>
            <a:off x="2081900" y="2337963"/>
            <a:ext cx="334200" cy="461700"/>
          </a:xfrm>
          <a:prstGeom prst="downArrow">
            <a:avLst>
              <a:gd fmla="val 50000" name="adj1"/>
              <a:gd fmla="val 50000" name="adj2"/>
            </a:avLst>
          </a:prstGeom>
          <a:solidFill>
            <a:srgbClr val="249C9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98" name="Google Shape;398;g1d38fd99761_0_8"/>
          <p:cNvSpPr/>
          <p:nvPr/>
        </p:nvSpPr>
        <p:spPr>
          <a:xfrm>
            <a:off x="4024975" y="2337963"/>
            <a:ext cx="334200" cy="461700"/>
          </a:xfrm>
          <a:prstGeom prst="downArrow">
            <a:avLst>
              <a:gd fmla="val 50000" name="adj1"/>
              <a:gd fmla="val 50000" name="adj2"/>
            </a:avLst>
          </a:prstGeom>
          <a:solidFill>
            <a:srgbClr val="249C9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
          <p:cNvSpPr txBox="1"/>
          <p:nvPr>
            <p:ph type="title"/>
          </p:nvPr>
        </p:nvSpPr>
        <p:spPr>
          <a:xfrm>
            <a:off x="311700" y="140225"/>
            <a:ext cx="8520600" cy="152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solidFill>
                  <a:srgbClr val="295269"/>
                </a:solidFill>
                <a:latin typeface="Old Standard TT"/>
                <a:ea typeface="Old Standard TT"/>
                <a:cs typeface="Old Standard TT"/>
                <a:sym typeface="Old Standard TT"/>
              </a:rPr>
              <a:t>Introduction</a:t>
            </a:r>
            <a:endParaRPr b="1">
              <a:solidFill>
                <a:srgbClr val="295269"/>
              </a:solidFill>
              <a:latin typeface="Old Standard TT"/>
              <a:ea typeface="Old Standard TT"/>
              <a:cs typeface="Old Standard TT"/>
              <a:sym typeface="Old Standard TT"/>
            </a:endParaRPr>
          </a:p>
          <a:p>
            <a:pPr indent="0" lvl="0" marL="0" rtl="0" algn="l">
              <a:lnSpc>
                <a:spcPct val="100000"/>
              </a:lnSpc>
              <a:spcBef>
                <a:spcPts val="0"/>
              </a:spcBef>
              <a:spcAft>
                <a:spcPts val="0"/>
              </a:spcAft>
              <a:buSzPts val="2800"/>
              <a:buNone/>
            </a:pPr>
            <a:r>
              <a:t/>
            </a:r>
            <a:endParaRPr b="1" sz="1500">
              <a:solidFill>
                <a:srgbClr val="295269"/>
              </a:solidFill>
              <a:latin typeface="Old Standard TT"/>
              <a:ea typeface="Old Standard TT"/>
              <a:cs typeface="Old Standard TT"/>
              <a:sym typeface="Old Standard TT"/>
            </a:endParaRPr>
          </a:p>
          <a:p>
            <a:pPr indent="0" lvl="0" marL="0" rtl="0" algn="l">
              <a:lnSpc>
                <a:spcPct val="100000"/>
              </a:lnSpc>
              <a:spcBef>
                <a:spcPts val="0"/>
              </a:spcBef>
              <a:spcAft>
                <a:spcPts val="0"/>
              </a:spcAft>
              <a:buSzPts val="2800"/>
              <a:buNone/>
            </a:pPr>
            <a:r>
              <a:rPr b="1" lang="en" sz="1500">
                <a:solidFill>
                  <a:srgbClr val="204056"/>
                </a:solidFill>
                <a:latin typeface="Old Standard TT"/>
                <a:ea typeface="Old Standard TT"/>
                <a:cs typeface="Old Standard TT"/>
                <a:sym typeface="Old Standard TT"/>
              </a:rPr>
              <a:t>CoolTShirts is an innovative apparel shop, that has launched several marketing campaigns to increase website visits and purchases. They would like to map their customer’s journey in order to optimize the campaigns. </a:t>
            </a:r>
            <a:endParaRPr b="1" sz="1500">
              <a:solidFill>
                <a:srgbClr val="204056"/>
              </a:solidFill>
              <a:latin typeface="Old Standard TT"/>
              <a:ea typeface="Old Standard TT"/>
              <a:cs typeface="Old Standard TT"/>
              <a:sym typeface="Old Standard TT"/>
            </a:endParaRPr>
          </a:p>
        </p:txBody>
      </p:sp>
      <p:sp>
        <p:nvSpPr>
          <p:cNvPr id="299" name="Google Shape;299;p3"/>
          <p:cNvSpPr txBox="1"/>
          <p:nvPr/>
        </p:nvSpPr>
        <p:spPr>
          <a:xfrm>
            <a:off x="224525" y="1841650"/>
            <a:ext cx="8061300" cy="30513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Clr>
                <a:srgbClr val="204056"/>
              </a:buClr>
              <a:buSzPts val="1500"/>
              <a:buFont typeface="Old Standard TT"/>
              <a:buAutoNum type="arabicPeriod"/>
            </a:pPr>
            <a:r>
              <a:rPr b="1" lang="en" sz="1500">
                <a:solidFill>
                  <a:srgbClr val="204056"/>
                </a:solidFill>
                <a:highlight>
                  <a:srgbClr val="FFFFFF"/>
                </a:highlight>
                <a:latin typeface="Old Standard TT"/>
                <a:ea typeface="Old Standard TT"/>
                <a:cs typeface="Old Standard TT"/>
                <a:sym typeface="Old Standard TT"/>
              </a:rPr>
              <a:t>Getting to know the company</a:t>
            </a:r>
            <a:endParaRPr b="1" sz="1500">
              <a:solidFill>
                <a:srgbClr val="204056"/>
              </a:solidFill>
              <a:highlight>
                <a:srgbClr val="FFFFFF"/>
              </a:highlight>
              <a:latin typeface="Old Standard TT"/>
              <a:ea typeface="Old Standard TT"/>
              <a:cs typeface="Old Standard TT"/>
              <a:sym typeface="Old Standard TT"/>
            </a:endParaRPr>
          </a:p>
          <a:p>
            <a:pPr indent="-323850" lvl="0" marL="457200" marR="0" rtl="0" algn="l">
              <a:lnSpc>
                <a:spcPct val="115000"/>
              </a:lnSpc>
              <a:spcBef>
                <a:spcPts val="0"/>
              </a:spcBef>
              <a:spcAft>
                <a:spcPts val="0"/>
              </a:spcAft>
              <a:buClr>
                <a:srgbClr val="204056"/>
              </a:buClr>
              <a:buSzPts val="1500"/>
              <a:buFont typeface="Old Standard TT"/>
              <a:buChar char="●"/>
            </a:pPr>
            <a:r>
              <a:rPr lang="en" sz="1500">
                <a:solidFill>
                  <a:srgbClr val="204056"/>
                </a:solidFill>
                <a:highlight>
                  <a:srgbClr val="FFFFFF"/>
                </a:highlight>
                <a:latin typeface="Old Standard TT"/>
                <a:ea typeface="Old Standard TT"/>
                <a:cs typeface="Old Standard TT"/>
                <a:sym typeface="Old Standard TT"/>
              </a:rPr>
              <a:t>How many campaigns and sources does CoolTShirts use and how are they related?</a:t>
            </a:r>
            <a:endParaRPr sz="1500">
              <a:solidFill>
                <a:srgbClr val="204056"/>
              </a:solidFill>
              <a:highlight>
                <a:srgbClr val="FFFFFF"/>
              </a:highlight>
              <a:latin typeface="Old Standard TT"/>
              <a:ea typeface="Old Standard TT"/>
              <a:cs typeface="Old Standard TT"/>
              <a:sym typeface="Old Standard TT"/>
            </a:endParaRPr>
          </a:p>
          <a:p>
            <a:pPr indent="-323850" lvl="0" marL="457200" marR="0" rtl="0" algn="l">
              <a:lnSpc>
                <a:spcPct val="115000"/>
              </a:lnSpc>
              <a:spcBef>
                <a:spcPts val="0"/>
              </a:spcBef>
              <a:spcAft>
                <a:spcPts val="0"/>
              </a:spcAft>
              <a:buClr>
                <a:srgbClr val="204056"/>
              </a:buClr>
              <a:buSzPts val="1500"/>
              <a:buFont typeface="Old Standard TT"/>
              <a:buChar char="●"/>
            </a:pPr>
            <a:r>
              <a:rPr lang="en" sz="1500">
                <a:solidFill>
                  <a:srgbClr val="204056"/>
                </a:solidFill>
                <a:highlight>
                  <a:srgbClr val="FFFFFF"/>
                </a:highlight>
                <a:latin typeface="Old Standard TT"/>
                <a:ea typeface="Old Standard TT"/>
                <a:cs typeface="Old Standard TT"/>
                <a:sym typeface="Old Standard TT"/>
              </a:rPr>
              <a:t>What pages are on their website?</a:t>
            </a:r>
            <a:endParaRPr sz="1500">
              <a:solidFill>
                <a:srgbClr val="204056"/>
              </a:solidFill>
              <a:highlight>
                <a:srgbClr val="FFFFFF"/>
              </a:highlight>
              <a:latin typeface="Old Standard TT"/>
              <a:ea typeface="Old Standard TT"/>
              <a:cs typeface="Old Standard TT"/>
              <a:sym typeface="Old Standard TT"/>
            </a:endParaRPr>
          </a:p>
          <a:p>
            <a:pPr indent="-323850" lvl="0" marL="457200" marR="0" rtl="0" algn="l">
              <a:lnSpc>
                <a:spcPct val="115000"/>
              </a:lnSpc>
              <a:spcBef>
                <a:spcPts val="0"/>
              </a:spcBef>
              <a:spcAft>
                <a:spcPts val="0"/>
              </a:spcAft>
              <a:buClr>
                <a:srgbClr val="204056"/>
              </a:buClr>
              <a:buSzPts val="1500"/>
              <a:buFont typeface="Old Standard TT"/>
              <a:buAutoNum type="arabicPeriod"/>
            </a:pPr>
            <a:r>
              <a:rPr b="1" lang="en" sz="1500">
                <a:solidFill>
                  <a:srgbClr val="204056"/>
                </a:solidFill>
                <a:highlight>
                  <a:srgbClr val="FFFFFF"/>
                </a:highlight>
                <a:latin typeface="Old Standard TT"/>
                <a:ea typeface="Old Standard TT"/>
                <a:cs typeface="Old Standard TT"/>
                <a:sym typeface="Old Standard TT"/>
              </a:rPr>
              <a:t>User journey</a:t>
            </a:r>
            <a:endParaRPr b="1" sz="1500">
              <a:solidFill>
                <a:srgbClr val="204056"/>
              </a:solidFill>
              <a:highlight>
                <a:srgbClr val="FFFFFF"/>
              </a:highlight>
              <a:latin typeface="Old Standard TT"/>
              <a:ea typeface="Old Standard TT"/>
              <a:cs typeface="Old Standard TT"/>
              <a:sym typeface="Old Standard TT"/>
            </a:endParaRPr>
          </a:p>
          <a:p>
            <a:pPr indent="-323850" lvl="0" marL="457200" marR="0" rtl="0" algn="l">
              <a:lnSpc>
                <a:spcPct val="115000"/>
              </a:lnSpc>
              <a:spcBef>
                <a:spcPts val="0"/>
              </a:spcBef>
              <a:spcAft>
                <a:spcPts val="0"/>
              </a:spcAft>
              <a:buClr>
                <a:srgbClr val="204056"/>
              </a:buClr>
              <a:buSzPts val="1500"/>
              <a:buFont typeface="Old Standard TT"/>
              <a:buChar char="●"/>
            </a:pPr>
            <a:r>
              <a:rPr lang="en" sz="1500">
                <a:solidFill>
                  <a:srgbClr val="204056"/>
                </a:solidFill>
                <a:highlight>
                  <a:srgbClr val="FFFFFF"/>
                </a:highlight>
                <a:latin typeface="Old Standard TT"/>
                <a:ea typeface="Old Standard TT"/>
                <a:cs typeface="Old Standard TT"/>
                <a:sym typeface="Old Standard TT"/>
              </a:rPr>
              <a:t>How many first touches is each campaign responsible for?</a:t>
            </a:r>
            <a:endParaRPr sz="1500">
              <a:solidFill>
                <a:srgbClr val="204056"/>
              </a:solidFill>
              <a:highlight>
                <a:srgbClr val="FFFFFF"/>
              </a:highlight>
              <a:latin typeface="Old Standard TT"/>
              <a:ea typeface="Old Standard TT"/>
              <a:cs typeface="Old Standard TT"/>
              <a:sym typeface="Old Standard TT"/>
            </a:endParaRPr>
          </a:p>
          <a:p>
            <a:pPr indent="-323850" lvl="0" marL="457200" marR="0" rtl="0" algn="l">
              <a:lnSpc>
                <a:spcPct val="115000"/>
              </a:lnSpc>
              <a:spcBef>
                <a:spcPts val="0"/>
              </a:spcBef>
              <a:spcAft>
                <a:spcPts val="0"/>
              </a:spcAft>
              <a:buClr>
                <a:srgbClr val="204056"/>
              </a:buClr>
              <a:buSzPts val="1500"/>
              <a:buFont typeface="Old Standard TT"/>
              <a:buChar char="●"/>
            </a:pPr>
            <a:r>
              <a:rPr lang="en" sz="1500">
                <a:solidFill>
                  <a:srgbClr val="204056"/>
                </a:solidFill>
                <a:highlight>
                  <a:srgbClr val="FFFFFF"/>
                </a:highlight>
                <a:latin typeface="Old Standard TT"/>
                <a:ea typeface="Old Standard TT"/>
                <a:cs typeface="Old Standard TT"/>
                <a:sym typeface="Old Standard TT"/>
              </a:rPr>
              <a:t>How many last touches is each campaign responsible for?</a:t>
            </a:r>
            <a:endParaRPr sz="1500">
              <a:solidFill>
                <a:srgbClr val="204056"/>
              </a:solidFill>
              <a:highlight>
                <a:srgbClr val="FFFFFF"/>
              </a:highlight>
              <a:latin typeface="Old Standard TT"/>
              <a:ea typeface="Old Standard TT"/>
              <a:cs typeface="Old Standard TT"/>
              <a:sym typeface="Old Standard TT"/>
            </a:endParaRPr>
          </a:p>
          <a:p>
            <a:pPr indent="-323850" lvl="0" marL="457200" marR="0" rtl="0" algn="l">
              <a:lnSpc>
                <a:spcPct val="115000"/>
              </a:lnSpc>
              <a:spcBef>
                <a:spcPts val="0"/>
              </a:spcBef>
              <a:spcAft>
                <a:spcPts val="0"/>
              </a:spcAft>
              <a:buClr>
                <a:srgbClr val="204056"/>
              </a:buClr>
              <a:buSzPts val="1500"/>
              <a:buFont typeface="Old Standard TT"/>
              <a:buChar char="●"/>
            </a:pPr>
            <a:r>
              <a:rPr lang="en" sz="1500">
                <a:solidFill>
                  <a:srgbClr val="204056"/>
                </a:solidFill>
                <a:highlight>
                  <a:srgbClr val="FFFFFF"/>
                </a:highlight>
                <a:latin typeface="Old Standard TT"/>
                <a:ea typeface="Old Standard TT"/>
                <a:cs typeface="Old Standard TT"/>
                <a:sym typeface="Old Standard TT"/>
              </a:rPr>
              <a:t>How many visitors make a purchase?</a:t>
            </a:r>
            <a:endParaRPr sz="1500">
              <a:solidFill>
                <a:srgbClr val="204056"/>
              </a:solidFill>
              <a:highlight>
                <a:srgbClr val="FFFFFF"/>
              </a:highlight>
              <a:latin typeface="Old Standard TT"/>
              <a:ea typeface="Old Standard TT"/>
              <a:cs typeface="Old Standard TT"/>
              <a:sym typeface="Old Standard TT"/>
            </a:endParaRPr>
          </a:p>
          <a:p>
            <a:pPr indent="-323850" lvl="0" marL="457200" marR="0" rtl="0" algn="l">
              <a:lnSpc>
                <a:spcPct val="115000"/>
              </a:lnSpc>
              <a:spcBef>
                <a:spcPts val="0"/>
              </a:spcBef>
              <a:spcAft>
                <a:spcPts val="0"/>
              </a:spcAft>
              <a:buClr>
                <a:srgbClr val="204056"/>
              </a:buClr>
              <a:buSzPts val="1500"/>
              <a:buFont typeface="Old Standard TT"/>
              <a:buChar char="●"/>
            </a:pPr>
            <a:r>
              <a:rPr lang="en" sz="1500">
                <a:solidFill>
                  <a:srgbClr val="204056"/>
                </a:solidFill>
                <a:highlight>
                  <a:srgbClr val="FFFFFF"/>
                </a:highlight>
                <a:latin typeface="Old Standard TT"/>
                <a:ea typeface="Old Standard TT"/>
                <a:cs typeface="Old Standard TT"/>
                <a:sym typeface="Old Standard TT"/>
              </a:rPr>
              <a:t>How many last touches on the purchase page is each campaign responsible for?</a:t>
            </a:r>
            <a:endParaRPr sz="1500">
              <a:solidFill>
                <a:srgbClr val="204056"/>
              </a:solidFill>
              <a:highlight>
                <a:srgbClr val="FFFFFF"/>
              </a:highlight>
              <a:latin typeface="Old Standard TT"/>
              <a:ea typeface="Old Standard TT"/>
              <a:cs typeface="Old Standard TT"/>
              <a:sym typeface="Old Standard TT"/>
            </a:endParaRPr>
          </a:p>
          <a:p>
            <a:pPr indent="-323850" lvl="0" marL="457200" marR="0" rtl="0" algn="l">
              <a:lnSpc>
                <a:spcPct val="115000"/>
              </a:lnSpc>
              <a:spcBef>
                <a:spcPts val="0"/>
              </a:spcBef>
              <a:spcAft>
                <a:spcPts val="0"/>
              </a:spcAft>
              <a:buClr>
                <a:srgbClr val="204056"/>
              </a:buClr>
              <a:buSzPts val="1500"/>
              <a:buFont typeface="Old Standard TT"/>
              <a:buChar char="●"/>
            </a:pPr>
            <a:r>
              <a:rPr lang="en" sz="1500">
                <a:solidFill>
                  <a:srgbClr val="204056"/>
                </a:solidFill>
                <a:highlight>
                  <a:srgbClr val="FFFFFF"/>
                </a:highlight>
                <a:latin typeface="Old Standard TT"/>
                <a:ea typeface="Old Standard TT"/>
                <a:cs typeface="Old Standard TT"/>
                <a:sym typeface="Old Standard TT"/>
              </a:rPr>
              <a:t>What is the typical user journey?</a:t>
            </a:r>
            <a:endParaRPr sz="1500">
              <a:solidFill>
                <a:srgbClr val="204056"/>
              </a:solidFill>
              <a:highlight>
                <a:srgbClr val="FFFFFF"/>
              </a:highlight>
              <a:latin typeface="Old Standard TT"/>
              <a:ea typeface="Old Standard TT"/>
              <a:cs typeface="Old Standard TT"/>
              <a:sym typeface="Old Standard TT"/>
            </a:endParaRPr>
          </a:p>
          <a:p>
            <a:pPr indent="-323850" lvl="0" marL="457200" marR="0" rtl="0" algn="l">
              <a:lnSpc>
                <a:spcPct val="115000"/>
              </a:lnSpc>
              <a:spcBef>
                <a:spcPts val="0"/>
              </a:spcBef>
              <a:spcAft>
                <a:spcPts val="0"/>
              </a:spcAft>
              <a:buClr>
                <a:srgbClr val="204056"/>
              </a:buClr>
              <a:buSzPts val="1500"/>
              <a:buFont typeface="Old Standard TT"/>
              <a:buAutoNum type="arabicPeriod"/>
            </a:pPr>
            <a:r>
              <a:rPr b="1" lang="en" sz="1500">
                <a:solidFill>
                  <a:srgbClr val="204056"/>
                </a:solidFill>
                <a:highlight>
                  <a:srgbClr val="FFFFFF"/>
                </a:highlight>
                <a:latin typeface="Old Standard TT"/>
                <a:ea typeface="Old Standard TT"/>
                <a:cs typeface="Old Standard TT"/>
                <a:sym typeface="Old Standard TT"/>
              </a:rPr>
              <a:t>Optimizing the campaign budget</a:t>
            </a:r>
            <a:endParaRPr b="1" sz="1500">
              <a:solidFill>
                <a:srgbClr val="204056"/>
              </a:solidFill>
              <a:highlight>
                <a:srgbClr val="FFFFFF"/>
              </a:highlight>
              <a:latin typeface="Old Standard TT"/>
              <a:ea typeface="Old Standard TT"/>
              <a:cs typeface="Old Standard TT"/>
              <a:sym typeface="Old Standard T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5B54"/>
        </a:solidFill>
      </p:bgPr>
    </p:bg>
    <p:spTree>
      <p:nvGrpSpPr>
        <p:cNvPr id="303" name="Shape 303"/>
        <p:cNvGrpSpPr/>
        <p:nvPr/>
      </p:nvGrpSpPr>
      <p:grpSpPr>
        <a:xfrm>
          <a:off x="0" y="0"/>
          <a:ext cx="0" cy="0"/>
          <a:chOff x="0" y="0"/>
          <a:chExt cx="0" cy="0"/>
        </a:xfrm>
      </p:grpSpPr>
      <p:sp>
        <p:nvSpPr>
          <p:cNvPr id="304" name="Google Shape;304;p4"/>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 sz="4000" u="none" cap="none" strike="noStrike">
                <a:solidFill>
                  <a:schemeClr val="lt1"/>
                </a:solidFill>
                <a:latin typeface="Old Standard TT"/>
                <a:ea typeface="Old Standard TT"/>
                <a:cs typeface="Old Standard TT"/>
                <a:sym typeface="Old Standard TT"/>
              </a:rPr>
              <a:t>1. </a:t>
            </a:r>
            <a:r>
              <a:rPr b="1" lang="en" sz="4000">
                <a:solidFill>
                  <a:schemeClr val="lt1"/>
                </a:solidFill>
                <a:latin typeface="Old Standard TT"/>
                <a:ea typeface="Old Standard TT"/>
                <a:cs typeface="Old Standard TT"/>
                <a:sym typeface="Old Standard TT"/>
              </a:rPr>
              <a:t>Getting to know the company</a:t>
            </a:r>
            <a:endParaRPr i="0" sz="4000" u="none" cap="none" strike="noStrike">
              <a:solidFill>
                <a:srgbClr val="000000"/>
              </a:solidFill>
              <a:latin typeface="Old Standard TT"/>
              <a:ea typeface="Old Standard TT"/>
              <a:cs typeface="Old Standard TT"/>
              <a:sym typeface="Old Standard T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295269"/>
              </a:solidFill>
              <a:latin typeface="Roboto"/>
              <a:ea typeface="Roboto"/>
              <a:cs typeface="Roboto"/>
              <a:sym typeface="Roboto"/>
            </a:endParaRPr>
          </a:p>
        </p:txBody>
      </p:sp>
      <p:sp>
        <p:nvSpPr>
          <p:cNvPr id="310" name="Google Shape;310;p5"/>
          <p:cNvSpPr txBox="1"/>
          <p:nvPr/>
        </p:nvSpPr>
        <p:spPr>
          <a:xfrm>
            <a:off x="2176375" y="242375"/>
            <a:ext cx="5048400" cy="705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lang="en" sz="1700">
                <a:solidFill>
                  <a:srgbClr val="204056"/>
                </a:solidFill>
                <a:latin typeface="Old Standard TT"/>
                <a:ea typeface="Old Standard TT"/>
                <a:cs typeface="Old Standard TT"/>
                <a:sym typeface="Old Standard TT"/>
              </a:rPr>
              <a:t>What is the difference between source and campaign?</a:t>
            </a:r>
            <a:endParaRPr b="1" sz="1700">
              <a:solidFill>
                <a:srgbClr val="204056"/>
              </a:solidFill>
              <a:latin typeface="Old Standard TT"/>
              <a:ea typeface="Old Standard TT"/>
              <a:cs typeface="Old Standard TT"/>
              <a:sym typeface="Old Standard TT"/>
            </a:endParaRPr>
          </a:p>
          <a:p>
            <a:pPr indent="0" lvl="0" marL="0" marR="0" rtl="0" algn="ctr">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marR="0" rtl="0" algn="ctr">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marR="0" rtl="0" algn="ctr">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marR="0" rtl="0" algn="ctr">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311" name="Google Shape;311;p5"/>
          <p:cNvGrpSpPr/>
          <p:nvPr/>
        </p:nvGrpSpPr>
        <p:grpSpPr>
          <a:xfrm>
            <a:off x="5078466" y="1282666"/>
            <a:ext cx="3063179" cy="2876852"/>
            <a:chOff x="4303290" y="1676962"/>
            <a:chExt cx="1854000" cy="1854000"/>
          </a:xfrm>
        </p:grpSpPr>
        <p:sp>
          <p:nvSpPr>
            <p:cNvPr id="312" name="Google Shape;312;p5"/>
            <p:cNvSpPr/>
            <p:nvPr/>
          </p:nvSpPr>
          <p:spPr>
            <a:xfrm>
              <a:off x="4303290" y="1676962"/>
              <a:ext cx="1854000" cy="1854000"/>
            </a:xfrm>
            <a:prstGeom prst="ellipse">
              <a:avLst/>
            </a:prstGeom>
            <a:solidFill>
              <a:srgbClr val="155B54"/>
            </a:solidFill>
            <a:ln cap="flat" cmpd="sng" w="28575">
              <a:solidFill>
                <a:srgbClr val="83E3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3" name="Google Shape;313;p5"/>
            <p:cNvSpPr txBox="1"/>
            <p:nvPr/>
          </p:nvSpPr>
          <p:spPr>
            <a:xfrm>
              <a:off x="4424302" y="1830760"/>
              <a:ext cx="1661400" cy="1524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lt1"/>
                  </a:solidFill>
                  <a:latin typeface="Old Standard TT"/>
                  <a:ea typeface="Old Standard TT"/>
                  <a:cs typeface="Old Standard TT"/>
                  <a:sym typeface="Old Standard TT"/>
                </a:rPr>
                <a:t>Campaign</a:t>
              </a:r>
              <a:r>
                <a:rPr lang="en" sz="1100">
                  <a:solidFill>
                    <a:srgbClr val="FFFFFF"/>
                  </a:solidFill>
                  <a:latin typeface="Roboto"/>
                  <a:ea typeface="Roboto"/>
                  <a:cs typeface="Roboto"/>
                  <a:sym typeface="Roboto"/>
                </a:rPr>
                <a:t> </a:t>
              </a:r>
              <a:endParaRPr sz="11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1300">
                  <a:solidFill>
                    <a:srgbClr val="FFFFFF"/>
                  </a:solidFill>
                  <a:latin typeface="Old Standard TT"/>
                  <a:ea typeface="Old Standard TT"/>
                  <a:cs typeface="Old Standard TT"/>
                  <a:sym typeface="Old Standard TT"/>
                </a:rPr>
                <a:t>Identifies the specific ad or email blast (e.g. retargeting-ad or weekly-newsletter)</a:t>
              </a:r>
              <a:endParaRPr b="1" sz="11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t/>
              </a:r>
              <a:endParaRPr sz="1100">
                <a:solidFill>
                  <a:srgbClr val="FFFFFF"/>
                </a:solidFill>
                <a:latin typeface="Roboto"/>
                <a:ea typeface="Roboto"/>
                <a:cs typeface="Roboto"/>
                <a:sym typeface="Roboto"/>
              </a:endParaRPr>
            </a:p>
          </p:txBody>
        </p:sp>
      </p:grpSp>
      <p:grpSp>
        <p:nvGrpSpPr>
          <p:cNvPr id="314" name="Google Shape;314;p5"/>
          <p:cNvGrpSpPr/>
          <p:nvPr/>
        </p:nvGrpSpPr>
        <p:grpSpPr>
          <a:xfrm>
            <a:off x="818353" y="1271646"/>
            <a:ext cx="3062252" cy="2880745"/>
            <a:chOff x="2986712" y="1676962"/>
            <a:chExt cx="1854000" cy="1854000"/>
          </a:xfrm>
        </p:grpSpPr>
        <p:sp>
          <p:nvSpPr>
            <p:cNvPr id="315" name="Google Shape;315;p5"/>
            <p:cNvSpPr/>
            <p:nvPr/>
          </p:nvSpPr>
          <p:spPr>
            <a:xfrm>
              <a:off x="2986712" y="1676962"/>
              <a:ext cx="1854000" cy="1854000"/>
            </a:xfrm>
            <a:prstGeom prst="ellipse">
              <a:avLst/>
            </a:prstGeom>
            <a:solidFill>
              <a:srgbClr val="155B54"/>
            </a:solidFill>
            <a:ln cap="flat" cmpd="sng" w="28575">
              <a:solidFill>
                <a:srgbClr val="83E3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6" name="Google Shape;316;p5"/>
            <p:cNvSpPr txBox="1"/>
            <p:nvPr/>
          </p:nvSpPr>
          <p:spPr>
            <a:xfrm>
              <a:off x="3083313" y="1920113"/>
              <a:ext cx="1660800" cy="136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solidFill>
                    <a:schemeClr val="lt1"/>
                  </a:solidFill>
                  <a:latin typeface="Old Standard TT"/>
                  <a:ea typeface="Old Standard TT"/>
                  <a:cs typeface="Old Standard TT"/>
                  <a:sym typeface="Old Standard TT"/>
                </a:rPr>
                <a:t>Source </a:t>
              </a:r>
              <a:endParaRPr sz="1600">
                <a:solidFill>
                  <a:schemeClr val="lt1"/>
                </a:solidFill>
                <a:latin typeface="Old Standard TT"/>
                <a:ea typeface="Old Standard TT"/>
                <a:cs typeface="Old Standard TT"/>
                <a:sym typeface="Old Standard TT"/>
              </a:endParaRPr>
            </a:p>
            <a:p>
              <a:pPr indent="0" lvl="0" marL="0" rtl="0" algn="ctr">
                <a:lnSpc>
                  <a:spcPct val="115000"/>
                </a:lnSpc>
                <a:spcBef>
                  <a:spcPts val="0"/>
                </a:spcBef>
                <a:spcAft>
                  <a:spcPts val="0"/>
                </a:spcAft>
                <a:buNone/>
              </a:pPr>
              <a:r>
                <a:rPr b="1" lang="en" sz="1300">
                  <a:solidFill>
                    <a:srgbClr val="FFFFFF"/>
                  </a:solidFill>
                  <a:latin typeface="Old Standard TT"/>
                  <a:ea typeface="Old Standard TT"/>
                  <a:cs typeface="Old Standard TT"/>
                  <a:sym typeface="Old Standard TT"/>
                </a:rPr>
                <a:t>Identifies which touchpoint sent the traffic (e.g. google, email, or facebook)</a:t>
              </a:r>
              <a:r>
                <a:rPr b="1" lang="en" sz="1300">
                  <a:solidFill>
                    <a:srgbClr val="FFFFFF"/>
                  </a:solidFill>
                  <a:latin typeface="Old Standard TT"/>
                  <a:ea typeface="Old Standard TT"/>
                  <a:cs typeface="Old Standard TT"/>
                  <a:sym typeface="Old Standard TT"/>
                </a:rPr>
                <a:t> </a:t>
              </a:r>
              <a:endParaRPr b="1" sz="1300">
                <a:solidFill>
                  <a:srgbClr val="FFFFFF"/>
                </a:solidFill>
                <a:latin typeface="Old Standard TT"/>
                <a:ea typeface="Old Standard TT"/>
                <a:cs typeface="Old Standard TT"/>
                <a:sym typeface="Old Standard TT"/>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5B54"/>
        </a:solidFill>
      </p:bgPr>
    </p:bg>
    <p:spTree>
      <p:nvGrpSpPr>
        <p:cNvPr id="320" name="Shape 320"/>
        <p:cNvGrpSpPr/>
        <p:nvPr/>
      </p:nvGrpSpPr>
      <p:grpSpPr>
        <a:xfrm>
          <a:off x="0" y="0"/>
          <a:ext cx="0" cy="0"/>
          <a:chOff x="0" y="0"/>
          <a:chExt cx="0" cy="0"/>
        </a:xfrm>
      </p:grpSpPr>
      <p:sp>
        <p:nvSpPr>
          <p:cNvPr id="321" name="Google Shape;321;p6"/>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lang="en" sz="2000">
                <a:solidFill>
                  <a:schemeClr val="lt1"/>
                </a:solidFill>
                <a:latin typeface="Old Standard TT"/>
                <a:ea typeface="Old Standard TT"/>
                <a:cs typeface="Old Standard TT"/>
                <a:sym typeface="Old Standard TT"/>
              </a:rPr>
              <a:t>How many campaigns and sources does CoolTShirts use and how are they related?</a:t>
            </a:r>
            <a:endParaRPr b="1" i="0" sz="2000" u="none" cap="none" strike="noStrike">
              <a:solidFill>
                <a:schemeClr val="lt1"/>
              </a:solidFill>
              <a:latin typeface="Old Standard TT"/>
              <a:ea typeface="Old Standard TT"/>
              <a:cs typeface="Old Standard TT"/>
              <a:sym typeface="Old Standard TT"/>
            </a:endParaRPr>
          </a:p>
        </p:txBody>
      </p:sp>
      <p:sp>
        <p:nvSpPr>
          <p:cNvPr id="322" name="Google Shape;322;p6"/>
          <p:cNvSpPr txBox="1"/>
          <p:nvPr/>
        </p:nvSpPr>
        <p:spPr>
          <a:xfrm>
            <a:off x="6221025" y="3785525"/>
            <a:ext cx="2860500" cy="1315800"/>
          </a:xfrm>
          <a:prstGeom prst="rect">
            <a:avLst/>
          </a:prstGeom>
          <a:solidFill>
            <a:srgbClr val="204056">
              <a:alpha val="82350"/>
            </a:srgbClr>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900">
                <a:solidFill>
                  <a:schemeClr val="lt1"/>
                </a:solidFill>
                <a:latin typeface="Courier New"/>
                <a:ea typeface="Courier New"/>
                <a:cs typeface="Courier New"/>
                <a:sym typeface="Courier New"/>
              </a:rPr>
              <a:t>SELECT DISTINCT utm_campaign, utm_source</a:t>
            </a:r>
            <a:endParaRPr sz="900">
              <a:solidFill>
                <a:schemeClr val="lt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lt1"/>
                </a:solidFill>
                <a:latin typeface="Courier New"/>
                <a:ea typeface="Courier New"/>
                <a:cs typeface="Courier New"/>
                <a:sym typeface="Courier New"/>
              </a:rPr>
              <a:t>FROM page_visits;</a:t>
            </a:r>
            <a:endParaRPr sz="900">
              <a:solidFill>
                <a:schemeClr val="lt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solidFill>
                <a:schemeClr val="lt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lt1"/>
                </a:solidFill>
                <a:latin typeface="Courier New"/>
                <a:ea typeface="Courier New"/>
                <a:cs typeface="Courier New"/>
                <a:sym typeface="Courier New"/>
              </a:rPr>
              <a:t>SELECT DISTINCT page_name</a:t>
            </a:r>
            <a:endParaRPr sz="900">
              <a:solidFill>
                <a:schemeClr val="lt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lt1"/>
                </a:solidFill>
                <a:latin typeface="Courier New"/>
                <a:ea typeface="Courier New"/>
                <a:cs typeface="Courier New"/>
                <a:sym typeface="Courier New"/>
              </a:rPr>
              <a:t>FROM page_visits;</a:t>
            </a:r>
            <a:endParaRPr sz="900">
              <a:solidFill>
                <a:schemeClr val="lt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p:txBody>
      </p:sp>
      <p:sp>
        <p:nvSpPr>
          <p:cNvPr id="323" name="Google Shape;323;p6"/>
          <p:cNvSpPr txBox="1"/>
          <p:nvPr/>
        </p:nvSpPr>
        <p:spPr>
          <a:xfrm>
            <a:off x="69000" y="1201325"/>
            <a:ext cx="4126500" cy="2513100"/>
          </a:xfrm>
          <a:prstGeom prst="rect">
            <a:avLst/>
          </a:prstGeom>
          <a:noFill/>
          <a:ln cap="flat" cmpd="sng" w="9525">
            <a:solidFill>
              <a:srgbClr val="29526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a:solidFill>
                  <a:schemeClr val="lt1"/>
                </a:solidFill>
                <a:latin typeface="Old Standard TT"/>
                <a:ea typeface="Old Standard TT"/>
                <a:cs typeface="Old Standard TT"/>
                <a:sym typeface="Old Standard TT"/>
              </a:rPr>
              <a:t>The company has 8 ongoing campaigns:</a:t>
            </a:r>
            <a:endParaRPr b="1">
              <a:solidFill>
                <a:schemeClr val="lt1"/>
              </a:solidFill>
              <a:latin typeface="Old Standard TT"/>
              <a:ea typeface="Old Standard TT"/>
              <a:cs typeface="Old Standard TT"/>
              <a:sym typeface="Old Standard TT"/>
            </a:endParaRPr>
          </a:p>
          <a:p>
            <a:pPr indent="0" lvl="0" marL="0" marR="0" rtl="0" algn="l">
              <a:lnSpc>
                <a:spcPct val="115000"/>
              </a:lnSpc>
              <a:spcBef>
                <a:spcPts val="0"/>
              </a:spcBef>
              <a:spcAft>
                <a:spcPts val="0"/>
              </a:spcAft>
              <a:buNone/>
            </a:pPr>
            <a:r>
              <a:t/>
            </a:r>
            <a:endParaRPr b="1">
              <a:solidFill>
                <a:schemeClr val="lt1"/>
              </a:solidFill>
              <a:latin typeface="Old Standard TT"/>
              <a:ea typeface="Old Standard TT"/>
              <a:cs typeface="Old Standard TT"/>
              <a:sym typeface="Old Standard TT"/>
            </a:endParaRPr>
          </a:p>
          <a:p>
            <a:pPr indent="-317500" lvl="0" marL="457200" marR="0" rtl="0" algn="l">
              <a:lnSpc>
                <a:spcPct val="115000"/>
              </a:lnSpc>
              <a:spcBef>
                <a:spcPts val="0"/>
              </a:spcBef>
              <a:spcAft>
                <a:spcPts val="0"/>
              </a:spcAft>
              <a:buClr>
                <a:schemeClr val="lt1"/>
              </a:buClr>
              <a:buSzPts val="1400"/>
              <a:buFont typeface="Old Standard TT"/>
              <a:buAutoNum type="arabicPeriod"/>
            </a:pPr>
            <a:r>
              <a:rPr lang="en">
                <a:solidFill>
                  <a:schemeClr val="lt1"/>
                </a:solidFill>
                <a:latin typeface="Old Standard TT"/>
                <a:ea typeface="Old Standard TT"/>
                <a:cs typeface="Old Standard TT"/>
                <a:sym typeface="Old Standard TT"/>
              </a:rPr>
              <a:t>getting-to-know-cool-tshirts</a:t>
            </a:r>
            <a:endParaRPr>
              <a:solidFill>
                <a:schemeClr val="lt1"/>
              </a:solidFill>
              <a:latin typeface="Old Standard TT"/>
              <a:ea typeface="Old Standard TT"/>
              <a:cs typeface="Old Standard TT"/>
              <a:sym typeface="Old Standard TT"/>
            </a:endParaRPr>
          </a:p>
          <a:p>
            <a:pPr indent="-317500" lvl="0" marL="457200" marR="0" rtl="0" algn="l">
              <a:lnSpc>
                <a:spcPct val="115000"/>
              </a:lnSpc>
              <a:spcBef>
                <a:spcPts val="0"/>
              </a:spcBef>
              <a:spcAft>
                <a:spcPts val="0"/>
              </a:spcAft>
              <a:buClr>
                <a:schemeClr val="lt1"/>
              </a:buClr>
              <a:buSzPts val="1400"/>
              <a:buFont typeface="Old Standard TT"/>
              <a:buAutoNum type="arabicPeriod"/>
            </a:pPr>
            <a:r>
              <a:rPr lang="en">
                <a:solidFill>
                  <a:schemeClr val="lt1"/>
                </a:solidFill>
                <a:latin typeface="Old Standard TT"/>
                <a:ea typeface="Old Standard TT"/>
                <a:cs typeface="Old Standard TT"/>
                <a:sym typeface="Old Standard TT"/>
              </a:rPr>
              <a:t>weekly-newsletter</a:t>
            </a:r>
            <a:endParaRPr>
              <a:solidFill>
                <a:schemeClr val="lt1"/>
              </a:solidFill>
              <a:latin typeface="Old Standard TT"/>
              <a:ea typeface="Old Standard TT"/>
              <a:cs typeface="Old Standard TT"/>
              <a:sym typeface="Old Standard TT"/>
            </a:endParaRPr>
          </a:p>
          <a:p>
            <a:pPr indent="-317500" lvl="0" marL="457200" marR="0" rtl="0" algn="l">
              <a:lnSpc>
                <a:spcPct val="115000"/>
              </a:lnSpc>
              <a:spcBef>
                <a:spcPts val="0"/>
              </a:spcBef>
              <a:spcAft>
                <a:spcPts val="0"/>
              </a:spcAft>
              <a:buClr>
                <a:schemeClr val="lt1"/>
              </a:buClr>
              <a:buSzPts val="1400"/>
              <a:buFont typeface="Old Standard TT"/>
              <a:buAutoNum type="arabicPeriod"/>
            </a:pPr>
            <a:r>
              <a:rPr lang="en">
                <a:solidFill>
                  <a:schemeClr val="lt1"/>
                </a:solidFill>
                <a:latin typeface="Old Standard TT"/>
                <a:ea typeface="Old Standard TT"/>
                <a:cs typeface="Old Standard TT"/>
                <a:sym typeface="Old Standard TT"/>
              </a:rPr>
              <a:t>ten-crazy-cool-tshirts-facts</a:t>
            </a:r>
            <a:endParaRPr>
              <a:solidFill>
                <a:schemeClr val="lt1"/>
              </a:solidFill>
              <a:latin typeface="Old Standard TT"/>
              <a:ea typeface="Old Standard TT"/>
              <a:cs typeface="Old Standard TT"/>
              <a:sym typeface="Old Standard TT"/>
            </a:endParaRPr>
          </a:p>
          <a:p>
            <a:pPr indent="-317500" lvl="0" marL="457200" marR="0" rtl="0" algn="l">
              <a:lnSpc>
                <a:spcPct val="115000"/>
              </a:lnSpc>
              <a:spcBef>
                <a:spcPts val="0"/>
              </a:spcBef>
              <a:spcAft>
                <a:spcPts val="0"/>
              </a:spcAft>
              <a:buClr>
                <a:schemeClr val="lt1"/>
              </a:buClr>
              <a:buSzPts val="1400"/>
              <a:buFont typeface="Old Standard TT"/>
              <a:buAutoNum type="arabicPeriod"/>
            </a:pPr>
            <a:r>
              <a:rPr lang="en">
                <a:solidFill>
                  <a:schemeClr val="lt1"/>
                </a:solidFill>
                <a:latin typeface="Old Standard TT"/>
                <a:ea typeface="Old Standard TT"/>
                <a:cs typeface="Old Standard TT"/>
                <a:sym typeface="Old Standard TT"/>
              </a:rPr>
              <a:t>retargeting</a:t>
            </a:r>
            <a:r>
              <a:rPr lang="en">
                <a:solidFill>
                  <a:schemeClr val="lt1"/>
                </a:solidFill>
                <a:latin typeface="Old Standard TT"/>
                <a:ea typeface="Old Standard TT"/>
                <a:cs typeface="Old Standard TT"/>
                <a:sym typeface="Old Standard TT"/>
              </a:rPr>
              <a:t>-campaign</a:t>
            </a:r>
            <a:endParaRPr>
              <a:solidFill>
                <a:schemeClr val="lt1"/>
              </a:solidFill>
              <a:latin typeface="Old Standard TT"/>
              <a:ea typeface="Old Standard TT"/>
              <a:cs typeface="Old Standard TT"/>
              <a:sym typeface="Old Standard TT"/>
            </a:endParaRPr>
          </a:p>
          <a:p>
            <a:pPr indent="-317500" lvl="0" marL="457200" marR="0" rtl="0" algn="l">
              <a:lnSpc>
                <a:spcPct val="115000"/>
              </a:lnSpc>
              <a:spcBef>
                <a:spcPts val="0"/>
              </a:spcBef>
              <a:spcAft>
                <a:spcPts val="0"/>
              </a:spcAft>
              <a:buClr>
                <a:schemeClr val="lt1"/>
              </a:buClr>
              <a:buSzPts val="1400"/>
              <a:buFont typeface="Old Standard TT"/>
              <a:buAutoNum type="arabicPeriod"/>
            </a:pPr>
            <a:r>
              <a:rPr lang="en">
                <a:solidFill>
                  <a:schemeClr val="lt1"/>
                </a:solidFill>
                <a:latin typeface="Old Standard TT"/>
                <a:ea typeface="Old Standard TT"/>
                <a:cs typeface="Old Standard TT"/>
                <a:sym typeface="Old Standard TT"/>
              </a:rPr>
              <a:t>retargeting</a:t>
            </a:r>
            <a:r>
              <a:rPr lang="en">
                <a:solidFill>
                  <a:schemeClr val="lt1"/>
                </a:solidFill>
                <a:latin typeface="Old Standard TT"/>
                <a:ea typeface="Old Standard TT"/>
                <a:cs typeface="Old Standard TT"/>
                <a:sym typeface="Old Standard TT"/>
              </a:rPr>
              <a:t>-ad</a:t>
            </a:r>
            <a:endParaRPr>
              <a:solidFill>
                <a:schemeClr val="lt1"/>
              </a:solidFill>
              <a:latin typeface="Old Standard TT"/>
              <a:ea typeface="Old Standard TT"/>
              <a:cs typeface="Old Standard TT"/>
              <a:sym typeface="Old Standard TT"/>
            </a:endParaRPr>
          </a:p>
          <a:p>
            <a:pPr indent="-317500" lvl="0" marL="457200" marR="0" rtl="0" algn="l">
              <a:lnSpc>
                <a:spcPct val="115000"/>
              </a:lnSpc>
              <a:spcBef>
                <a:spcPts val="0"/>
              </a:spcBef>
              <a:spcAft>
                <a:spcPts val="0"/>
              </a:spcAft>
              <a:buClr>
                <a:schemeClr val="lt1"/>
              </a:buClr>
              <a:buSzPts val="1400"/>
              <a:buFont typeface="Old Standard TT"/>
              <a:buAutoNum type="arabicPeriod"/>
            </a:pPr>
            <a:r>
              <a:rPr lang="en">
                <a:solidFill>
                  <a:schemeClr val="lt1"/>
                </a:solidFill>
                <a:latin typeface="Old Standard TT"/>
                <a:ea typeface="Old Standard TT"/>
                <a:cs typeface="Old Standard TT"/>
                <a:sym typeface="Old Standard TT"/>
              </a:rPr>
              <a:t>interview-with-cool-tshirts-founder</a:t>
            </a:r>
            <a:endParaRPr>
              <a:solidFill>
                <a:schemeClr val="lt1"/>
              </a:solidFill>
              <a:latin typeface="Old Standard TT"/>
              <a:ea typeface="Old Standard TT"/>
              <a:cs typeface="Old Standard TT"/>
              <a:sym typeface="Old Standard TT"/>
            </a:endParaRPr>
          </a:p>
          <a:p>
            <a:pPr indent="-317500" lvl="0" marL="457200" marR="0" rtl="0" algn="l">
              <a:lnSpc>
                <a:spcPct val="115000"/>
              </a:lnSpc>
              <a:spcBef>
                <a:spcPts val="0"/>
              </a:spcBef>
              <a:spcAft>
                <a:spcPts val="0"/>
              </a:spcAft>
              <a:buClr>
                <a:schemeClr val="lt1"/>
              </a:buClr>
              <a:buSzPts val="1400"/>
              <a:buFont typeface="Old Standard TT"/>
              <a:buAutoNum type="arabicPeriod"/>
            </a:pPr>
            <a:r>
              <a:rPr lang="en">
                <a:solidFill>
                  <a:schemeClr val="lt1"/>
                </a:solidFill>
                <a:latin typeface="Old Standard TT"/>
                <a:ea typeface="Old Standard TT"/>
                <a:cs typeface="Old Standard TT"/>
                <a:sym typeface="Old Standard TT"/>
              </a:rPr>
              <a:t>paid-search</a:t>
            </a:r>
            <a:endParaRPr>
              <a:solidFill>
                <a:schemeClr val="lt1"/>
              </a:solidFill>
              <a:latin typeface="Old Standard TT"/>
              <a:ea typeface="Old Standard TT"/>
              <a:cs typeface="Old Standard TT"/>
              <a:sym typeface="Old Standard TT"/>
            </a:endParaRPr>
          </a:p>
          <a:p>
            <a:pPr indent="-317500" lvl="0" marL="457200" marR="0" rtl="0" algn="l">
              <a:lnSpc>
                <a:spcPct val="115000"/>
              </a:lnSpc>
              <a:spcBef>
                <a:spcPts val="0"/>
              </a:spcBef>
              <a:spcAft>
                <a:spcPts val="0"/>
              </a:spcAft>
              <a:buClr>
                <a:schemeClr val="lt1"/>
              </a:buClr>
              <a:buSzPts val="1400"/>
              <a:buFont typeface="Old Standard TT"/>
              <a:buAutoNum type="arabicPeriod"/>
            </a:pPr>
            <a:r>
              <a:rPr lang="en">
                <a:solidFill>
                  <a:schemeClr val="lt1"/>
                </a:solidFill>
                <a:latin typeface="Old Standard TT"/>
                <a:ea typeface="Old Standard TT"/>
                <a:cs typeface="Old Standard TT"/>
                <a:sym typeface="Old Standard TT"/>
              </a:rPr>
              <a:t>cool-tshirts-search</a:t>
            </a:r>
            <a:endParaRPr>
              <a:solidFill>
                <a:schemeClr val="lt1"/>
              </a:solidFill>
              <a:latin typeface="Old Standard TT"/>
              <a:ea typeface="Old Standard TT"/>
              <a:cs typeface="Old Standard TT"/>
              <a:sym typeface="Old Standard TT"/>
            </a:endParaRPr>
          </a:p>
          <a:p>
            <a:pPr indent="0" lvl="0" marL="0" marR="0" rtl="0" algn="l">
              <a:lnSpc>
                <a:spcPct val="115000"/>
              </a:lnSpc>
              <a:spcBef>
                <a:spcPts val="0"/>
              </a:spcBef>
              <a:spcAft>
                <a:spcPts val="0"/>
              </a:spcAft>
              <a:buNone/>
            </a:pPr>
            <a:r>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sp>
        <p:nvSpPr>
          <p:cNvPr id="324" name="Google Shape;324;p6"/>
          <p:cNvSpPr txBox="1"/>
          <p:nvPr/>
        </p:nvSpPr>
        <p:spPr>
          <a:xfrm>
            <a:off x="4955025" y="1201325"/>
            <a:ext cx="4126500" cy="2513100"/>
          </a:xfrm>
          <a:prstGeom prst="rect">
            <a:avLst/>
          </a:prstGeom>
          <a:noFill/>
          <a:ln cap="flat" cmpd="sng" w="9525">
            <a:solidFill>
              <a:srgbClr val="29526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a:solidFill>
                  <a:schemeClr val="lt1"/>
                </a:solidFill>
                <a:latin typeface="Old Standard TT"/>
                <a:ea typeface="Old Standard TT"/>
                <a:cs typeface="Old Standard TT"/>
                <a:sym typeface="Old Standard TT"/>
              </a:rPr>
              <a:t>The company uses 6 sources:</a:t>
            </a:r>
            <a:endParaRPr b="1">
              <a:solidFill>
                <a:schemeClr val="lt1"/>
              </a:solidFill>
              <a:latin typeface="Old Standard TT"/>
              <a:ea typeface="Old Standard TT"/>
              <a:cs typeface="Old Standard TT"/>
              <a:sym typeface="Old Standard TT"/>
            </a:endParaRPr>
          </a:p>
          <a:p>
            <a:pPr indent="0" lvl="0" marL="0" marR="0" rtl="0" algn="l">
              <a:lnSpc>
                <a:spcPct val="115000"/>
              </a:lnSpc>
              <a:spcBef>
                <a:spcPts val="0"/>
              </a:spcBef>
              <a:spcAft>
                <a:spcPts val="0"/>
              </a:spcAft>
              <a:buNone/>
            </a:pPr>
            <a:r>
              <a:t/>
            </a:r>
            <a:endParaRPr b="1">
              <a:solidFill>
                <a:schemeClr val="lt1"/>
              </a:solidFill>
              <a:latin typeface="Old Standard TT"/>
              <a:ea typeface="Old Standard TT"/>
              <a:cs typeface="Old Standard TT"/>
              <a:sym typeface="Old Standard TT"/>
            </a:endParaRPr>
          </a:p>
          <a:p>
            <a:pPr indent="-317500" lvl="0" marL="457200" marR="0" rtl="0" algn="l">
              <a:lnSpc>
                <a:spcPct val="115000"/>
              </a:lnSpc>
              <a:spcBef>
                <a:spcPts val="0"/>
              </a:spcBef>
              <a:spcAft>
                <a:spcPts val="0"/>
              </a:spcAft>
              <a:buClr>
                <a:schemeClr val="lt1"/>
              </a:buClr>
              <a:buSzPts val="1400"/>
              <a:buFont typeface="Old Standard TT"/>
              <a:buAutoNum type="arabicPeriod"/>
            </a:pPr>
            <a:r>
              <a:rPr lang="en">
                <a:solidFill>
                  <a:schemeClr val="lt1"/>
                </a:solidFill>
                <a:latin typeface="Old Standard TT"/>
                <a:ea typeface="Old Standard TT"/>
                <a:cs typeface="Old Standard TT"/>
                <a:sym typeface="Old Standard TT"/>
              </a:rPr>
              <a:t>nytimes</a:t>
            </a:r>
            <a:endParaRPr>
              <a:solidFill>
                <a:schemeClr val="lt1"/>
              </a:solidFill>
              <a:latin typeface="Old Standard TT"/>
              <a:ea typeface="Old Standard TT"/>
              <a:cs typeface="Old Standard TT"/>
              <a:sym typeface="Old Standard TT"/>
            </a:endParaRPr>
          </a:p>
          <a:p>
            <a:pPr indent="-317500" lvl="0" marL="457200" marR="0" rtl="0" algn="l">
              <a:lnSpc>
                <a:spcPct val="115000"/>
              </a:lnSpc>
              <a:spcBef>
                <a:spcPts val="0"/>
              </a:spcBef>
              <a:spcAft>
                <a:spcPts val="0"/>
              </a:spcAft>
              <a:buClr>
                <a:schemeClr val="lt1"/>
              </a:buClr>
              <a:buSzPts val="1400"/>
              <a:buFont typeface="Old Standard TT"/>
              <a:buAutoNum type="arabicPeriod"/>
            </a:pPr>
            <a:r>
              <a:rPr lang="en">
                <a:solidFill>
                  <a:schemeClr val="lt1"/>
                </a:solidFill>
                <a:latin typeface="Old Standard TT"/>
                <a:ea typeface="Old Standard TT"/>
                <a:cs typeface="Old Standard TT"/>
                <a:sym typeface="Old Standard TT"/>
              </a:rPr>
              <a:t>email</a:t>
            </a:r>
            <a:endParaRPr>
              <a:solidFill>
                <a:schemeClr val="lt1"/>
              </a:solidFill>
              <a:latin typeface="Old Standard TT"/>
              <a:ea typeface="Old Standard TT"/>
              <a:cs typeface="Old Standard TT"/>
              <a:sym typeface="Old Standard TT"/>
            </a:endParaRPr>
          </a:p>
          <a:p>
            <a:pPr indent="-317500" lvl="0" marL="457200" marR="0" rtl="0" algn="l">
              <a:lnSpc>
                <a:spcPct val="115000"/>
              </a:lnSpc>
              <a:spcBef>
                <a:spcPts val="0"/>
              </a:spcBef>
              <a:spcAft>
                <a:spcPts val="0"/>
              </a:spcAft>
              <a:buClr>
                <a:schemeClr val="lt1"/>
              </a:buClr>
              <a:buSzPts val="1400"/>
              <a:buFont typeface="Old Standard TT"/>
              <a:buAutoNum type="arabicPeriod"/>
            </a:pPr>
            <a:r>
              <a:rPr lang="en">
                <a:solidFill>
                  <a:schemeClr val="lt1"/>
                </a:solidFill>
                <a:latin typeface="Old Standard TT"/>
                <a:ea typeface="Old Standard TT"/>
                <a:cs typeface="Old Standard TT"/>
                <a:sym typeface="Old Standard TT"/>
              </a:rPr>
              <a:t>buzzfeed</a:t>
            </a:r>
            <a:endParaRPr>
              <a:solidFill>
                <a:schemeClr val="lt1"/>
              </a:solidFill>
              <a:latin typeface="Old Standard TT"/>
              <a:ea typeface="Old Standard TT"/>
              <a:cs typeface="Old Standard TT"/>
              <a:sym typeface="Old Standard TT"/>
            </a:endParaRPr>
          </a:p>
          <a:p>
            <a:pPr indent="-317500" lvl="0" marL="457200" marR="0" rtl="0" algn="l">
              <a:lnSpc>
                <a:spcPct val="115000"/>
              </a:lnSpc>
              <a:spcBef>
                <a:spcPts val="0"/>
              </a:spcBef>
              <a:spcAft>
                <a:spcPts val="0"/>
              </a:spcAft>
              <a:buClr>
                <a:schemeClr val="lt1"/>
              </a:buClr>
              <a:buSzPts val="1400"/>
              <a:buFont typeface="Old Standard TT"/>
              <a:buAutoNum type="arabicPeriod"/>
            </a:pPr>
            <a:r>
              <a:rPr lang="en">
                <a:solidFill>
                  <a:schemeClr val="lt1"/>
                </a:solidFill>
                <a:latin typeface="Old Standard TT"/>
                <a:ea typeface="Old Standard TT"/>
                <a:cs typeface="Old Standard TT"/>
                <a:sym typeface="Old Standard TT"/>
              </a:rPr>
              <a:t>facebook</a:t>
            </a:r>
            <a:endParaRPr>
              <a:solidFill>
                <a:schemeClr val="lt1"/>
              </a:solidFill>
              <a:latin typeface="Old Standard TT"/>
              <a:ea typeface="Old Standard TT"/>
              <a:cs typeface="Old Standard TT"/>
              <a:sym typeface="Old Standard TT"/>
            </a:endParaRPr>
          </a:p>
          <a:p>
            <a:pPr indent="-317500" lvl="0" marL="457200" marR="0" rtl="0" algn="l">
              <a:lnSpc>
                <a:spcPct val="115000"/>
              </a:lnSpc>
              <a:spcBef>
                <a:spcPts val="0"/>
              </a:spcBef>
              <a:spcAft>
                <a:spcPts val="0"/>
              </a:spcAft>
              <a:buClr>
                <a:schemeClr val="lt1"/>
              </a:buClr>
              <a:buSzPts val="1400"/>
              <a:buFont typeface="Old Standard TT"/>
              <a:buAutoNum type="arabicPeriod"/>
            </a:pPr>
            <a:r>
              <a:rPr lang="en">
                <a:solidFill>
                  <a:schemeClr val="lt1"/>
                </a:solidFill>
                <a:latin typeface="Old Standard TT"/>
                <a:ea typeface="Old Standard TT"/>
                <a:cs typeface="Old Standard TT"/>
                <a:sym typeface="Old Standard TT"/>
              </a:rPr>
              <a:t>medium</a:t>
            </a:r>
            <a:endParaRPr>
              <a:solidFill>
                <a:schemeClr val="lt1"/>
              </a:solidFill>
              <a:latin typeface="Old Standard TT"/>
              <a:ea typeface="Old Standard TT"/>
              <a:cs typeface="Old Standard TT"/>
              <a:sym typeface="Old Standard TT"/>
            </a:endParaRPr>
          </a:p>
          <a:p>
            <a:pPr indent="-317500" lvl="0" marL="457200" marR="0" rtl="0" algn="l">
              <a:lnSpc>
                <a:spcPct val="115000"/>
              </a:lnSpc>
              <a:spcBef>
                <a:spcPts val="0"/>
              </a:spcBef>
              <a:spcAft>
                <a:spcPts val="0"/>
              </a:spcAft>
              <a:buClr>
                <a:schemeClr val="lt1"/>
              </a:buClr>
              <a:buSzPts val="1400"/>
              <a:buFont typeface="Old Standard TT"/>
              <a:buAutoNum type="arabicPeriod"/>
            </a:pPr>
            <a:r>
              <a:rPr lang="en">
                <a:solidFill>
                  <a:schemeClr val="lt1"/>
                </a:solidFill>
                <a:latin typeface="Old Standard TT"/>
                <a:ea typeface="Old Standard TT"/>
                <a:cs typeface="Old Standard TT"/>
                <a:sym typeface="Old Standard TT"/>
              </a:rPr>
              <a:t>google</a:t>
            </a:r>
            <a:endParaRPr>
              <a:solidFill>
                <a:schemeClr val="lt1"/>
              </a:solidFill>
              <a:latin typeface="Old Standard TT"/>
              <a:ea typeface="Old Standard TT"/>
              <a:cs typeface="Old Standard TT"/>
              <a:sym typeface="Old Standard TT"/>
            </a:endParaRPr>
          </a:p>
          <a:p>
            <a:pPr indent="0" lvl="0" marL="0" marR="0" rtl="0" algn="l">
              <a:lnSpc>
                <a:spcPct val="115000"/>
              </a:lnSpc>
              <a:spcBef>
                <a:spcPts val="0"/>
              </a:spcBef>
              <a:spcAft>
                <a:spcPts val="0"/>
              </a:spcAft>
              <a:buNone/>
            </a:pPr>
            <a:r>
              <a:t/>
            </a:r>
            <a:endParaRPr>
              <a:latin typeface="Old Standard TT"/>
              <a:ea typeface="Old Standard TT"/>
              <a:cs typeface="Old Standard TT"/>
              <a:sym typeface="Old Standard TT"/>
            </a:endParaRPr>
          </a:p>
          <a:p>
            <a:pPr indent="0" lvl="0" marL="0" marR="0" rtl="0" algn="l">
              <a:lnSpc>
                <a:spcPct val="115000"/>
              </a:lnSpc>
              <a:spcBef>
                <a:spcPts val="0"/>
              </a:spcBef>
              <a:spcAft>
                <a:spcPts val="0"/>
              </a:spcAft>
              <a:buNone/>
            </a:pPr>
            <a:r>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7"/>
          <p:cNvSpPr txBox="1"/>
          <p:nvPr/>
        </p:nvSpPr>
        <p:spPr>
          <a:xfrm>
            <a:off x="311700" y="292625"/>
            <a:ext cx="8456100" cy="57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lang="en" sz="2400">
                <a:solidFill>
                  <a:srgbClr val="295269"/>
                </a:solidFill>
                <a:latin typeface="Old Standard TT"/>
                <a:ea typeface="Old Standard TT"/>
                <a:cs typeface="Old Standard TT"/>
                <a:sym typeface="Old Standard TT"/>
              </a:rPr>
              <a:t>How the campaigns and sources are related?</a:t>
            </a:r>
            <a:endParaRPr b="1" i="0" sz="2400" u="none" cap="none" strike="noStrike">
              <a:solidFill>
                <a:srgbClr val="295269"/>
              </a:solidFill>
              <a:latin typeface="Old Standard TT"/>
              <a:ea typeface="Old Standard TT"/>
              <a:cs typeface="Old Standard TT"/>
              <a:sym typeface="Old Standard TT"/>
            </a:endParaRPr>
          </a:p>
        </p:txBody>
      </p:sp>
      <p:sp>
        <p:nvSpPr>
          <p:cNvPr id="330" name="Google Shape;330;p7"/>
          <p:cNvSpPr txBox="1"/>
          <p:nvPr/>
        </p:nvSpPr>
        <p:spPr>
          <a:xfrm>
            <a:off x="188875" y="950650"/>
            <a:ext cx="4889400" cy="1416900"/>
          </a:xfrm>
          <a:prstGeom prst="rect">
            <a:avLst/>
          </a:prstGeom>
          <a:noFill/>
          <a:ln cap="flat" cmpd="sng" w="9525">
            <a:solidFill>
              <a:srgbClr val="B7B7B7"/>
            </a:solidFill>
            <a:prstDash val="solid"/>
            <a:round/>
            <a:headEnd len="sm" w="sm" type="none"/>
            <a:tailEnd len="sm" w="sm" type="none"/>
          </a:ln>
        </p:spPr>
        <p:txBody>
          <a:bodyPr anchorCtr="0" anchor="t" bIns="91425" lIns="171450" spcFirstLastPara="1" rIns="91425" wrap="square" tIns="91425">
            <a:noAutofit/>
          </a:bodyPr>
          <a:lstStyle/>
          <a:p>
            <a:pPr indent="0" lvl="0" marL="0" marR="0" rtl="0" algn="l">
              <a:lnSpc>
                <a:spcPct val="115000"/>
              </a:lnSpc>
              <a:spcBef>
                <a:spcPts val="0"/>
              </a:spcBef>
              <a:spcAft>
                <a:spcPts val="0"/>
              </a:spcAft>
              <a:buNone/>
            </a:pPr>
            <a:r>
              <a:rPr lang="en" sz="1300">
                <a:latin typeface="Old Standard TT"/>
                <a:ea typeface="Old Standard TT"/>
                <a:cs typeface="Old Standard TT"/>
                <a:sym typeface="Old Standard TT"/>
              </a:rPr>
              <a:t>We can see from the table on the right that each campaign is used on a certain site (source). </a:t>
            </a:r>
            <a:endParaRPr sz="1300">
              <a:latin typeface="Old Standard TT"/>
              <a:ea typeface="Old Standard TT"/>
              <a:cs typeface="Old Standard TT"/>
              <a:sym typeface="Old Standard TT"/>
            </a:endParaRPr>
          </a:p>
          <a:p>
            <a:pPr indent="0" lvl="0" marL="0" marR="0" rtl="0" algn="l">
              <a:lnSpc>
                <a:spcPct val="115000"/>
              </a:lnSpc>
              <a:spcBef>
                <a:spcPts val="0"/>
              </a:spcBef>
              <a:spcAft>
                <a:spcPts val="0"/>
              </a:spcAft>
              <a:buNone/>
            </a:pPr>
            <a:r>
              <a:t/>
            </a:r>
            <a:endParaRPr sz="1300">
              <a:latin typeface="Old Standard TT"/>
              <a:ea typeface="Old Standard TT"/>
              <a:cs typeface="Old Standard TT"/>
              <a:sym typeface="Old Standard TT"/>
            </a:endParaRPr>
          </a:p>
          <a:p>
            <a:pPr indent="0" lvl="0" marL="0" marR="0" rtl="0" algn="l">
              <a:lnSpc>
                <a:spcPct val="115000"/>
              </a:lnSpc>
              <a:spcBef>
                <a:spcPts val="0"/>
              </a:spcBef>
              <a:spcAft>
                <a:spcPts val="0"/>
              </a:spcAft>
              <a:buNone/>
            </a:pPr>
            <a:r>
              <a:rPr lang="en" sz="1300">
                <a:latin typeface="Old Standard TT"/>
                <a:ea typeface="Old Standard TT"/>
                <a:cs typeface="Old Standard TT"/>
                <a:sym typeface="Old Standard TT"/>
              </a:rPr>
              <a:t>The table below shows the pages that are available on the site and the user journey.</a:t>
            </a:r>
            <a:endParaRPr sz="1300">
              <a:latin typeface="Old Standard TT"/>
              <a:ea typeface="Old Standard TT"/>
              <a:cs typeface="Old Standard TT"/>
              <a:sym typeface="Old Standard TT"/>
            </a:endParaRPr>
          </a:p>
        </p:txBody>
      </p:sp>
      <p:graphicFrame>
        <p:nvGraphicFramePr>
          <p:cNvPr id="331" name="Google Shape;331;p7"/>
          <p:cNvGraphicFramePr/>
          <p:nvPr/>
        </p:nvGraphicFramePr>
        <p:xfrm>
          <a:off x="5406475" y="950638"/>
          <a:ext cx="3000000" cy="3000000"/>
        </p:xfrm>
        <a:graphic>
          <a:graphicData uri="http://schemas.openxmlformats.org/drawingml/2006/table">
            <a:tbl>
              <a:tblPr>
                <a:noFill/>
                <a:tableStyleId>{9067894B-02E8-4F60-92DC-63AAF038D384}</a:tableStyleId>
              </a:tblPr>
              <a:tblGrid>
                <a:gridCol w="2127600"/>
                <a:gridCol w="1364625"/>
              </a:tblGrid>
              <a:tr h="331050">
                <a:tc>
                  <a:txBody>
                    <a:bodyPr/>
                    <a:lstStyle/>
                    <a:p>
                      <a:pPr indent="0" lvl="0" marL="0" rtl="0" algn="ctr">
                        <a:lnSpc>
                          <a:spcPct val="115000"/>
                        </a:lnSpc>
                        <a:spcBef>
                          <a:spcPts val="0"/>
                        </a:spcBef>
                        <a:spcAft>
                          <a:spcPts val="0"/>
                        </a:spcAft>
                        <a:buClr>
                          <a:schemeClr val="dk1"/>
                        </a:buClr>
                        <a:buSzPts val="1100"/>
                        <a:buFont typeface="Arial"/>
                        <a:buNone/>
                      </a:pPr>
                      <a:r>
                        <a:rPr b="1" lang="en" sz="1100">
                          <a:solidFill>
                            <a:schemeClr val="lt1"/>
                          </a:solidFill>
                        </a:rPr>
                        <a:t>utm_campaign</a:t>
                      </a:r>
                      <a:endParaRPr b="1" sz="1000" u="none" cap="none" strike="noStrike">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CCCCCC"/>
                      </a:solidFill>
                      <a:prstDash val="solid"/>
                      <a:round/>
                      <a:headEnd len="sm" w="sm" type="none"/>
                      <a:tailEnd len="sm" w="sm" type="none"/>
                    </a:lnB>
                    <a:solidFill>
                      <a:srgbClr val="155B54"/>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n" sz="1100">
                          <a:solidFill>
                            <a:schemeClr val="lt1"/>
                          </a:solidFill>
                        </a:rPr>
                        <a:t>utm_source</a:t>
                      </a:r>
                      <a:endParaRPr b="1" sz="1000" u="none" cap="none" strike="noStrike">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CCCCCC"/>
                      </a:solidFill>
                      <a:prstDash val="solid"/>
                      <a:round/>
                      <a:headEnd len="sm" w="sm" type="none"/>
                      <a:tailEnd len="sm" w="sm" type="none"/>
                    </a:lnB>
                    <a:solidFill>
                      <a:srgbClr val="155B54"/>
                    </a:solidFill>
                  </a:tcPr>
                </a:tc>
              </a:tr>
              <a:tr h="439075">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getting-to-know-cool-tshirts</a:t>
                      </a:r>
                      <a:endParaRPr sz="1100" u="none" cap="none" strike="noStrike">
                        <a:solidFill>
                          <a:srgbClr val="646466"/>
                        </a:solidFill>
                        <a:latin typeface="Old Standard TT"/>
                        <a:ea typeface="Old Standard TT"/>
                        <a:cs typeface="Old Standard TT"/>
                        <a:sym typeface="Old Standard T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nytimes</a:t>
                      </a:r>
                      <a:endParaRPr sz="1100" u="none" cap="none" strike="noStrike">
                        <a:solidFill>
                          <a:srgbClr val="646466"/>
                        </a:solidFill>
                        <a:latin typeface="Old Standard TT"/>
                        <a:ea typeface="Old Standard TT"/>
                        <a:cs typeface="Old Standard TT"/>
                        <a:sym typeface="Old Standard T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r>
              <a:tr h="439075">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weekly-newsletter</a:t>
                      </a:r>
                      <a:endParaRPr sz="1100" u="none" cap="none" strike="noStrike">
                        <a:solidFill>
                          <a:srgbClr val="646466"/>
                        </a:solidFill>
                        <a:latin typeface="Old Standard TT"/>
                        <a:ea typeface="Old Standard TT"/>
                        <a:cs typeface="Old Standard TT"/>
                        <a:sym typeface="Old Standard T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email</a:t>
                      </a:r>
                      <a:endParaRPr sz="1100" u="none" cap="none" strike="noStrike">
                        <a:solidFill>
                          <a:srgbClr val="646466"/>
                        </a:solidFill>
                        <a:latin typeface="Old Standard TT"/>
                        <a:ea typeface="Old Standard TT"/>
                        <a:cs typeface="Old Standard TT"/>
                        <a:sym typeface="Old Standard T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r>
              <a:tr h="439075">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ten-crazy-cool-tshirts-facts</a:t>
                      </a:r>
                      <a:endParaRPr sz="1100" u="none" cap="none" strike="noStrike">
                        <a:solidFill>
                          <a:srgbClr val="646466"/>
                        </a:solidFill>
                        <a:latin typeface="Old Standard TT"/>
                        <a:ea typeface="Old Standard TT"/>
                        <a:cs typeface="Old Standard TT"/>
                        <a:sym typeface="Old Standard T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buzzfeed</a:t>
                      </a:r>
                      <a:endParaRPr sz="1100" u="none" cap="none" strike="noStrike">
                        <a:solidFill>
                          <a:srgbClr val="646466"/>
                        </a:solidFill>
                        <a:latin typeface="Old Standard TT"/>
                        <a:ea typeface="Old Standard TT"/>
                        <a:cs typeface="Old Standard TT"/>
                        <a:sym typeface="Old Standard T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r>
              <a:tr h="439075">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retargeting</a:t>
                      </a:r>
                      <a:r>
                        <a:rPr lang="en" sz="1100">
                          <a:solidFill>
                            <a:srgbClr val="646466"/>
                          </a:solidFill>
                          <a:latin typeface="Old Standard TT"/>
                          <a:ea typeface="Old Standard TT"/>
                          <a:cs typeface="Old Standard TT"/>
                          <a:sym typeface="Old Standard TT"/>
                        </a:rPr>
                        <a:t>-campaign</a:t>
                      </a:r>
                      <a:endParaRPr sz="1100" u="none" cap="none" strike="noStrike">
                        <a:solidFill>
                          <a:srgbClr val="646466"/>
                        </a:solidFill>
                        <a:latin typeface="Old Standard TT"/>
                        <a:ea typeface="Old Standard TT"/>
                        <a:cs typeface="Old Standard TT"/>
                        <a:sym typeface="Old Standard T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email</a:t>
                      </a:r>
                      <a:endParaRPr sz="1100" u="none" cap="none" strike="noStrike">
                        <a:solidFill>
                          <a:srgbClr val="646466"/>
                        </a:solidFill>
                        <a:latin typeface="Old Standard TT"/>
                        <a:ea typeface="Old Standard TT"/>
                        <a:cs typeface="Old Standard TT"/>
                        <a:sym typeface="Old Standard T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r>
              <a:tr h="439075">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retargeting</a:t>
                      </a:r>
                      <a:r>
                        <a:rPr lang="en" sz="1100">
                          <a:solidFill>
                            <a:srgbClr val="646466"/>
                          </a:solidFill>
                          <a:latin typeface="Old Standard TT"/>
                          <a:ea typeface="Old Standard TT"/>
                          <a:cs typeface="Old Standard TT"/>
                          <a:sym typeface="Old Standard TT"/>
                        </a:rPr>
                        <a:t>-ad</a:t>
                      </a:r>
                      <a:endParaRPr sz="1100" u="none" cap="none" strike="noStrike">
                        <a:solidFill>
                          <a:srgbClr val="646466"/>
                        </a:solidFill>
                        <a:latin typeface="Old Standard TT"/>
                        <a:ea typeface="Old Standard TT"/>
                        <a:cs typeface="Old Standard TT"/>
                        <a:sym typeface="Old Standard T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facebook</a:t>
                      </a:r>
                      <a:endParaRPr sz="1100" u="none" cap="none" strike="noStrike">
                        <a:solidFill>
                          <a:srgbClr val="646466"/>
                        </a:solidFill>
                        <a:latin typeface="Old Standard TT"/>
                        <a:ea typeface="Old Standard TT"/>
                        <a:cs typeface="Old Standard TT"/>
                        <a:sym typeface="Old Standard T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r>
              <a:tr h="439075">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interview-with-cool-tshirts-founder</a:t>
                      </a:r>
                      <a:endParaRPr sz="1100" u="none" cap="none" strike="noStrike">
                        <a:solidFill>
                          <a:srgbClr val="646466"/>
                        </a:solidFill>
                        <a:latin typeface="Old Standard TT"/>
                        <a:ea typeface="Old Standard TT"/>
                        <a:cs typeface="Old Standard TT"/>
                        <a:sym typeface="Old Standard T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medium</a:t>
                      </a:r>
                      <a:endParaRPr sz="1100" u="none" cap="none" strike="noStrike">
                        <a:solidFill>
                          <a:srgbClr val="646466"/>
                        </a:solidFill>
                        <a:latin typeface="Old Standard TT"/>
                        <a:ea typeface="Old Standard TT"/>
                        <a:cs typeface="Old Standard TT"/>
                        <a:sym typeface="Old Standard T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r>
              <a:tr h="439075">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paid-search</a:t>
                      </a:r>
                      <a:endParaRPr sz="1100" u="none" cap="none" strike="noStrike">
                        <a:solidFill>
                          <a:srgbClr val="646466"/>
                        </a:solidFill>
                        <a:latin typeface="Old Standard TT"/>
                        <a:ea typeface="Old Standard TT"/>
                        <a:cs typeface="Old Standard TT"/>
                        <a:sym typeface="Old Standard T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google</a:t>
                      </a:r>
                      <a:endParaRPr sz="1100" u="none" cap="none" strike="noStrike">
                        <a:solidFill>
                          <a:srgbClr val="646466"/>
                        </a:solidFill>
                        <a:latin typeface="Old Standard TT"/>
                        <a:ea typeface="Old Standard TT"/>
                        <a:cs typeface="Old Standard TT"/>
                        <a:sym typeface="Old Standard T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r>
              <a:tr h="439075">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cool-tshirts-search</a:t>
                      </a:r>
                      <a:endParaRPr sz="1100" u="none" cap="none" strike="noStrike">
                        <a:solidFill>
                          <a:srgbClr val="646466"/>
                        </a:solidFill>
                        <a:latin typeface="Old Standard TT"/>
                        <a:ea typeface="Old Standard TT"/>
                        <a:cs typeface="Old Standard TT"/>
                        <a:sym typeface="Old Standard T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google</a:t>
                      </a:r>
                      <a:endParaRPr sz="1100" u="none" cap="none" strike="noStrike">
                        <a:solidFill>
                          <a:srgbClr val="646466"/>
                        </a:solidFill>
                        <a:latin typeface="Old Standard TT"/>
                        <a:ea typeface="Old Standard TT"/>
                        <a:cs typeface="Old Standard TT"/>
                        <a:sym typeface="Old Standard T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r>
            </a:tbl>
          </a:graphicData>
        </a:graphic>
      </p:graphicFrame>
      <p:graphicFrame>
        <p:nvGraphicFramePr>
          <p:cNvPr id="332" name="Google Shape;332;p7"/>
          <p:cNvGraphicFramePr/>
          <p:nvPr/>
        </p:nvGraphicFramePr>
        <p:xfrm>
          <a:off x="1102675" y="2695371"/>
          <a:ext cx="3000000" cy="3000000"/>
        </p:xfrm>
        <a:graphic>
          <a:graphicData uri="http://schemas.openxmlformats.org/drawingml/2006/table">
            <a:tbl>
              <a:tblPr>
                <a:noFill/>
                <a:tableStyleId>{9067894B-02E8-4F60-92DC-63AAF038D384}</a:tableStyleId>
              </a:tblPr>
              <a:tblGrid>
                <a:gridCol w="3061800"/>
              </a:tblGrid>
              <a:tr h="300300">
                <a:tc>
                  <a:txBody>
                    <a:bodyPr/>
                    <a:lstStyle/>
                    <a:p>
                      <a:pPr indent="0" lvl="0" marL="0" rtl="0" algn="ctr">
                        <a:lnSpc>
                          <a:spcPct val="115000"/>
                        </a:lnSpc>
                        <a:spcBef>
                          <a:spcPts val="0"/>
                        </a:spcBef>
                        <a:spcAft>
                          <a:spcPts val="0"/>
                        </a:spcAft>
                        <a:buClr>
                          <a:schemeClr val="dk1"/>
                        </a:buClr>
                        <a:buSzPts val="1100"/>
                        <a:buFont typeface="Arial"/>
                        <a:buNone/>
                      </a:pPr>
                      <a:r>
                        <a:rPr b="1" lang="en" sz="1100">
                          <a:solidFill>
                            <a:schemeClr val="lt1"/>
                          </a:solidFill>
                        </a:rPr>
                        <a:t>page_name</a:t>
                      </a:r>
                      <a:endParaRPr b="1" sz="1000" u="none" cap="none" strike="noStrike">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CCCCCC"/>
                      </a:solidFill>
                      <a:prstDash val="solid"/>
                      <a:round/>
                      <a:headEnd len="sm" w="sm" type="none"/>
                      <a:tailEnd len="sm" w="sm" type="none"/>
                    </a:lnB>
                    <a:solidFill>
                      <a:srgbClr val="155B54"/>
                    </a:solidFill>
                  </a:tcPr>
                </a:tc>
              </a:tr>
              <a:tr h="332200">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1 - landing_page</a:t>
                      </a:r>
                      <a:endParaRPr sz="1100">
                        <a:solidFill>
                          <a:srgbClr val="646466"/>
                        </a:solidFill>
                        <a:latin typeface="Old Standard TT"/>
                        <a:ea typeface="Old Standard TT"/>
                        <a:cs typeface="Old Standard TT"/>
                        <a:sym typeface="Old Standard T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r>
              <a:tr h="332200">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2 - shopping_cart</a:t>
                      </a:r>
                      <a:endParaRPr sz="1100">
                        <a:solidFill>
                          <a:srgbClr val="646466"/>
                        </a:solidFill>
                        <a:latin typeface="Old Standard TT"/>
                        <a:ea typeface="Old Standard TT"/>
                        <a:cs typeface="Old Standard TT"/>
                        <a:sym typeface="Old Standard T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r>
              <a:tr h="332200">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3 - checkout</a:t>
                      </a:r>
                      <a:endParaRPr sz="1100">
                        <a:solidFill>
                          <a:srgbClr val="646466"/>
                        </a:solidFill>
                        <a:latin typeface="Old Standard TT"/>
                        <a:ea typeface="Old Standard TT"/>
                        <a:cs typeface="Old Standard TT"/>
                        <a:sym typeface="Old Standard T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r>
              <a:tr h="332200">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4 - purchase</a:t>
                      </a:r>
                      <a:endParaRPr sz="1100">
                        <a:solidFill>
                          <a:srgbClr val="646466"/>
                        </a:solidFill>
                        <a:latin typeface="Old Standard TT"/>
                        <a:ea typeface="Old Standard TT"/>
                        <a:cs typeface="Old Standard TT"/>
                        <a:sym typeface="Old Standard T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r>
            </a:tbl>
          </a:graphicData>
        </a:graphic>
      </p:graphicFrame>
      <p:sp>
        <p:nvSpPr>
          <p:cNvPr id="333" name="Google Shape;333;p7"/>
          <p:cNvSpPr txBox="1"/>
          <p:nvPr/>
        </p:nvSpPr>
        <p:spPr>
          <a:xfrm>
            <a:off x="0" y="4522500"/>
            <a:ext cx="1917900" cy="621000"/>
          </a:xfrm>
          <a:prstGeom prst="rect">
            <a:avLst/>
          </a:prstGeom>
          <a:solidFill>
            <a:srgbClr val="EBECED"/>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SELECT DISTINCT page_name</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FROM page_visits;</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5B54"/>
        </a:solidFill>
      </p:bgPr>
    </p:bg>
    <p:spTree>
      <p:nvGrpSpPr>
        <p:cNvPr id="337" name="Shape 337"/>
        <p:cNvGrpSpPr/>
        <p:nvPr/>
      </p:nvGrpSpPr>
      <p:grpSpPr>
        <a:xfrm>
          <a:off x="0" y="0"/>
          <a:ext cx="0" cy="0"/>
          <a:chOff x="0" y="0"/>
          <a:chExt cx="0" cy="0"/>
        </a:xfrm>
      </p:grpSpPr>
      <p:sp>
        <p:nvSpPr>
          <p:cNvPr id="338" name="Google Shape;338;g1c973f95248_0_447"/>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4000">
                <a:solidFill>
                  <a:schemeClr val="lt1"/>
                </a:solidFill>
                <a:latin typeface="Old Standard TT"/>
                <a:ea typeface="Old Standard TT"/>
                <a:cs typeface="Old Standard TT"/>
                <a:sym typeface="Old Standard TT"/>
              </a:rPr>
              <a:t>2. User Journey</a:t>
            </a:r>
            <a:endParaRPr i="0" sz="4000" u="none" cap="none" strike="noStrike">
              <a:solidFill>
                <a:srgbClr val="000000"/>
              </a:solidFill>
              <a:latin typeface="Old Standard TT"/>
              <a:ea typeface="Old Standard TT"/>
              <a:cs typeface="Old Standard TT"/>
              <a:sym typeface="Old Standard T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1c973f95248_0_442"/>
          <p:cNvSpPr txBox="1"/>
          <p:nvPr>
            <p:ph type="title"/>
          </p:nvPr>
        </p:nvSpPr>
        <p:spPr>
          <a:xfrm>
            <a:off x="311700" y="706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5269"/>
                </a:solidFill>
                <a:latin typeface="Old Standard TT"/>
                <a:ea typeface="Old Standard TT"/>
                <a:cs typeface="Old Standard TT"/>
                <a:sym typeface="Old Standard TT"/>
              </a:rPr>
              <a:t>Examination of the user journey</a:t>
            </a:r>
            <a:endParaRPr>
              <a:solidFill>
                <a:srgbClr val="295269"/>
              </a:solidFill>
              <a:latin typeface="Old Standard TT"/>
              <a:ea typeface="Old Standard TT"/>
              <a:cs typeface="Old Standard TT"/>
              <a:sym typeface="Old Standard TT"/>
            </a:endParaRPr>
          </a:p>
        </p:txBody>
      </p:sp>
      <p:sp>
        <p:nvSpPr>
          <p:cNvPr id="344" name="Google Shape;344;g1c973f95248_0_442"/>
          <p:cNvSpPr txBox="1"/>
          <p:nvPr>
            <p:ph idx="1" type="body"/>
          </p:nvPr>
        </p:nvSpPr>
        <p:spPr>
          <a:xfrm>
            <a:off x="311700" y="1894800"/>
            <a:ext cx="8520600" cy="1353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700">
                <a:solidFill>
                  <a:srgbClr val="295269"/>
                </a:solidFill>
                <a:latin typeface="Old Standard TT"/>
                <a:ea typeface="Old Standard TT"/>
                <a:cs typeface="Old Standard TT"/>
                <a:sym typeface="Old Standard TT"/>
              </a:rPr>
              <a:t>In this section we will examine </a:t>
            </a:r>
            <a:r>
              <a:rPr b="1" lang="en" sz="1700">
                <a:solidFill>
                  <a:srgbClr val="295269"/>
                </a:solidFill>
                <a:latin typeface="Old Standard TT"/>
                <a:ea typeface="Old Standard TT"/>
                <a:cs typeface="Old Standard TT"/>
                <a:sym typeface="Old Standard TT"/>
              </a:rPr>
              <a:t>which</a:t>
            </a:r>
            <a:r>
              <a:rPr b="1" lang="en" sz="1700">
                <a:solidFill>
                  <a:srgbClr val="295269"/>
                </a:solidFill>
                <a:latin typeface="Old Standard TT"/>
                <a:ea typeface="Old Standard TT"/>
                <a:cs typeface="Old Standard TT"/>
                <a:sym typeface="Old Standard TT"/>
              </a:rPr>
              <a:t> campaigns attract people to the site in the first place and which ones draw users back. We will also compare the user journey for those who completed the purchase against the campaigns to see which had the highest success rate.</a:t>
            </a:r>
            <a:r>
              <a:rPr b="1" lang="en" sz="1700">
                <a:solidFill>
                  <a:srgbClr val="295269"/>
                </a:solidFill>
              </a:rPr>
              <a:t> </a:t>
            </a:r>
            <a:endParaRPr b="1" sz="1700">
              <a:solidFill>
                <a:srgbClr val="29526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1c973f95248_0_451"/>
          <p:cNvSpPr txBox="1"/>
          <p:nvPr/>
        </p:nvSpPr>
        <p:spPr>
          <a:xfrm>
            <a:off x="289900" y="292600"/>
            <a:ext cx="8456100" cy="57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lang="en" sz="2400">
                <a:solidFill>
                  <a:srgbClr val="295269"/>
                </a:solidFill>
                <a:latin typeface="Old Standard TT"/>
                <a:ea typeface="Old Standard TT"/>
                <a:cs typeface="Old Standard TT"/>
                <a:sym typeface="Old Standard TT"/>
              </a:rPr>
              <a:t>The number of first touches per campaign</a:t>
            </a:r>
            <a:endParaRPr b="1" i="0" sz="2400" u="none" cap="none" strike="noStrike">
              <a:solidFill>
                <a:srgbClr val="295269"/>
              </a:solidFill>
              <a:latin typeface="Old Standard TT"/>
              <a:ea typeface="Old Standard TT"/>
              <a:cs typeface="Old Standard TT"/>
              <a:sym typeface="Old Standard TT"/>
            </a:endParaRPr>
          </a:p>
        </p:txBody>
      </p:sp>
      <p:graphicFrame>
        <p:nvGraphicFramePr>
          <p:cNvPr id="350" name="Google Shape;350;g1c973f95248_0_451"/>
          <p:cNvGraphicFramePr/>
          <p:nvPr/>
        </p:nvGraphicFramePr>
        <p:xfrm>
          <a:off x="289900" y="1944326"/>
          <a:ext cx="3000000" cy="3000000"/>
        </p:xfrm>
        <a:graphic>
          <a:graphicData uri="http://schemas.openxmlformats.org/drawingml/2006/table">
            <a:tbl>
              <a:tblPr>
                <a:noFill/>
                <a:tableStyleId>{9067894B-02E8-4F60-92DC-63AAF038D384}</a:tableStyleId>
              </a:tblPr>
              <a:tblGrid>
                <a:gridCol w="1493875"/>
                <a:gridCol w="2559925"/>
                <a:gridCol w="1584025"/>
              </a:tblGrid>
              <a:tr h="530050">
                <a:tc>
                  <a:txBody>
                    <a:bodyPr/>
                    <a:lstStyle/>
                    <a:p>
                      <a:pPr indent="0" lvl="0" marL="0" rtl="0" algn="ctr">
                        <a:lnSpc>
                          <a:spcPct val="115000"/>
                        </a:lnSpc>
                        <a:spcBef>
                          <a:spcPts val="0"/>
                        </a:spcBef>
                        <a:spcAft>
                          <a:spcPts val="0"/>
                        </a:spcAft>
                        <a:buNone/>
                      </a:pPr>
                      <a:r>
                        <a:rPr b="1" lang="en" sz="1100">
                          <a:solidFill>
                            <a:schemeClr val="lt1"/>
                          </a:solidFill>
                          <a:latin typeface="Old Standard TT"/>
                          <a:ea typeface="Old Standard TT"/>
                          <a:cs typeface="Old Standard TT"/>
                          <a:sym typeface="Old Standard TT"/>
                        </a:rPr>
                        <a:t>utm_source</a:t>
                      </a:r>
                      <a:endParaRPr b="1" sz="1100">
                        <a:solidFill>
                          <a:schemeClr val="lt1"/>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55B54"/>
                    </a:solidFill>
                  </a:tcPr>
                </a:tc>
                <a:tc>
                  <a:txBody>
                    <a:bodyPr/>
                    <a:lstStyle/>
                    <a:p>
                      <a:pPr indent="0" lvl="0" marL="0" rtl="0" algn="ctr">
                        <a:lnSpc>
                          <a:spcPct val="115000"/>
                        </a:lnSpc>
                        <a:spcBef>
                          <a:spcPts val="0"/>
                        </a:spcBef>
                        <a:spcAft>
                          <a:spcPts val="0"/>
                        </a:spcAft>
                        <a:buNone/>
                      </a:pPr>
                      <a:r>
                        <a:rPr b="1" lang="en" sz="1100">
                          <a:solidFill>
                            <a:schemeClr val="lt1"/>
                          </a:solidFill>
                          <a:latin typeface="Old Standard TT"/>
                          <a:ea typeface="Old Standard TT"/>
                          <a:cs typeface="Old Standard TT"/>
                          <a:sym typeface="Old Standard TT"/>
                        </a:rPr>
                        <a:t>utm_campaign</a:t>
                      </a:r>
                      <a:endParaRPr b="1" sz="1100">
                        <a:solidFill>
                          <a:schemeClr val="lt1"/>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55B54"/>
                    </a:solidFill>
                  </a:tcPr>
                </a:tc>
                <a:tc>
                  <a:txBody>
                    <a:bodyPr/>
                    <a:lstStyle/>
                    <a:p>
                      <a:pPr indent="0" lvl="0" marL="0" rtl="0" algn="ctr">
                        <a:lnSpc>
                          <a:spcPct val="115000"/>
                        </a:lnSpc>
                        <a:spcBef>
                          <a:spcPts val="0"/>
                        </a:spcBef>
                        <a:spcAft>
                          <a:spcPts val="0"/>
                        </a:spcAft>
                        <a:buNone/>
                      </a:pPr>
                      <a:r>
                        <a:rPr b="1" lang="en" sz="1100">
                          <a:solidFill>
                            <a:schemeClr val="lt1"/>
                          </a:solidFill>
                          <a:latin typeface="Old Standard TT"/>
                          <a:ea typeface="Old Standard TT"/>
                          <a:cs typeface="Old Standard TT"/>
                          <a:sym typeface="Old Standard TT"/>
                        </a:rPr>
                        <a:t>COUNT(*)</a:t>
                      </a:r>
                      <a:endParaRPr b="1" sz="1100">
                        <a:solidFill>
                          <a:schemeClr val="lt1"/>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55B54"/>
                    </a:solidFill>
                  </a:tcPr>
                </a:tc>
              </a:tr>
              <a:tr h="786450">
                <a:tc>
                  <a:txBody>
                    <a:bodyPr/>
                    <a:lstStyle/>
                    <a:p>
                      <a:pPr indent="0" lvl="0" marL="0" rtl="0" algn="ctr">
                        <a:lnSpc>
                          <a:spcPct val="115000"/>
                        </a:lnSpc>
                        <a:spcBef>
                          <a:spcPts val="0"/>
                        </a:spcBef>
                        <a:spcAft>
                          <a:spcPts val="0"/>
                        </a:spcAft>
                        <a:buNone/>
                      </a:pPr>
                      <a:r>
                        <a:rPr b="1" lang="en" sz="1100">
                          <a:solidFill>
                            <a:srgbClr val="646466"/>
                          </a:solidFill>
                          <a:latin typeface="Old Standard TT"/>
                          <a:ea typeface="Old Standard TT"/>
                          <a:cs typeface="Old Standard TT"/>
                          <a:sym typeface="Old Standard TT"/>
                        </a:rPr>
                        <a:t>medium</a:t>
                      </a:r>
                      <a:endParaRPr b="1"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b="1" lang="en" sz="1100">
                          <a:solidFill>
                            <a:srgbClr val="646466"/>
                          </a:solidFill>
                          <a:latin typeface="Old Standard TT"/>
                          <a:ea typeface="Old Standard TT"/>
                          <a:cs typeface="Old Standard TT"/>
                          <a:sym typeface="Old Standard TT"/>
                        </a:rPr>
                        <a:t>interview-with-cool-tshirts-founder</a:t>
                      </a:r>
                      <a:endParaRPr b="1"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b="1" lang="en" sz="1100">
                          <a:solidFill>
                            <a:srgbClr val="646466"/>
                          </a:solidFill>
                          <a:latin typeface="Old Standard TT"/>
                          <a:ea typeface="Old Standard TT"/>
                          <a:cs typeface="Old Standard TT"/>
                          <a:sym typeface="Old Standard TT"/>
                        </a:rPr>
                        <a:t>622</a:t>
                      </a:r>
                      <a:endParaRPr b="1"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r>
              <a:tr h="583975">
                <a:tc>
                  <a:txBody>
                    <a:bodyPr/>
                    <a:lstStyle/>
                    <a:p>
                      <a:pPr indent="0" lvl="0" marL="0" rtl="0" algn="ctr">
                        <a:lnSpc>
                          <a:spcPct val="115000"/>
                        </a:lnSpc>
                        <a:spcBef>
                          <a:spcPts val="0"/>
                        </a:spcBef>
                        <a:spcAft>
                          <a:spcPts val="0"/>
                        </a:spcAft>
                        <a:buNone/>
                      </a:pPr>
                      <a:r>
                        <a:rPr b="1" lang="en" sz="1100">
                          <a:solidFill>
                            <a:srgbClr val="646466"/>
                          </a:solidFill>
                          <a:latin typeface="Old Standard TT"/>
                          <a:ea typeface="Old Standard TT"/>
                          <a:cs typeface="Old Standard TT"/>
                          <a:sym typeface="Old Standard TT"/>
                        </a:rPr>
                        <a:t>nytimes</a:t>
                      </a:r>
                      <a:endParaRPr b="1"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b="1" lang="en" sz="1100">
                          <a:solidFill>
                            <a:srgbClr val="646466"/>
                          </a:solidFill>
                          <a:latin typeface="Old Standard TT"/>
                          <a:ea typeface="Old Standard TT"/>
                          <a:cs typeface="Old Standard TT"/>
                          <a:sym typeface="Old Standard TT"/>
                        </a:rPr>
                        <a:t>getting-to-know-cool-tshirts</a:t>
                      </a:r>
                      <a:endParaRPr b="1"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b="1" lang="en" sz="1100">
                          <a:solidFill>
                            <a:srgbClr val="646466"/>
                          </a:solidFill>
                          <a:latin typeface="Old Standard TT"/>
                          <a:ea typeface="Old Standard TT"/>
                          <a:cs typeface="Old Standard TT"/>
                          <a:sym typeface="Old Standard TT"/>
                        </a:rPr>
                        <a:t>612</a:t>
                      </a:r>
                      <a:endParaRPr b="1"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r>
              <a:tr h="583975">
                <a:tc>
                  <a:txBody>
                    <a:bodyPr/>
                    <a:lstStyle/>
                    <a:p>
                      <a:pPr indent="0" lvl="0" marL="0" rtl="0" algn="ctr">
                        <a:lnSpc>
                          <a:spcPct val="115000"/>
                        </a:lnSpc>
                        <a:spcBef>
                          <a:spcPts val="0"/>
                        </a:spcBef>
                        <a:spcAft>
                          <a:spcPts val="0"/>
                        </a:spcAft>
                        <a:buNone/>
                      </a:pPr>
                      <a:r>
                        <a:rPr b="1" lang="en" sz="1100">
                          <a:solidFill>
                            <a:srgbClr val="646466"/>
                          </a:solidFill>
                          <a:latin typeface="Old Standard TT"/>
                          <a:ea typeface="Old Standard TT"/>
                          <a:cs typeface="Old Standard TT"/>
                          <a:sym typeface="Old Standard TT"/>
                        </a:rPr>
                        <a:t>buzzfeed</a:t>
                      </a:r>
                      <a:endParaRPr b="1"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b="1" lang="en" sz="1100">
                          <a:solidFill>
                            <a:srgbClr val="646466"/>
                          </a:solidFill>
                          <a:latin typeface="Old Standard TT"/>
                          <a:ea typeface="Old Standard TT"/>
                          <a:cs typeface="Old Standard TT"/>
                          <a:sym typeface="Old Standard TT"/>
                        </a:rPr>
                        <a:t>ten-crazy-cool-tshirts-facts</a:t>
                      </a:r>
                      <a:endParaRPr b="1"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b="1" lang="en" sz="1100">
                          <a:solidFill>
                            <a:srgbClr val="646466"/>
                          </a:solidFill>
                          <a:latin typeface="Old Standard TT"/>
                          <a:ea typeface="Old Standard TT"/>
                          <a:cs typeface="Old Standard TT"/>
                          <a:sym typeface="Old Standard TT"/>
                        </a:rPr>
                        <a:t>576</a:t>
                      </a:r>
                      <a:endParaRPr b="1"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r>
              <a:tr h="583975">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google</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cool-tshirts-search</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c>
                  <a:txBody>
                    <a:bodyPr/>
                    <a:lstStyle/>
                    <a:p>
                      <a:pPr indent="0" lvl="0" marL="0" rtl="0" algn="ctr">
                        <a:lnSpc>
                          <a:spcPct val="115000"/>
                        </a:lnSpc>
                        <a:spcBef>
                          <a:spcPts val="0"/>
                        </a:spcBef>
                        <a:spcAft>
                          <a:spcPts val="0"/>
                        </a:spcAft>
                        <a:buNone/>
                      </a:pPr>
                      <a:r>
                        <a:rPr lang="en" sz="1100">
                          <a:solidFill>
                            <a:srgbClr val="646466"/>
                          </a:solidFill>
                          <a:latin typeface="Old Standard TT"/>
                          <a:ea typeface="Old Standard TT"/>
                          <a:cs typeface="Old Standard TT"/>
                          <a:sym typeface="Old Standard TT"/>
                        </a:rPr>
                        <a:t>169</a:t>
                      </a:r>
                      <a:endParaRPr sz="1100">
                        <a:solidFill>
                          <a:srgbClr val="646466"/>
                        </a:solidFill>
                        <a:latin typeface="Old Standard TT"/>
                        <a:ea typeface="Old Standard TT"/>
                        <a:cs typeface="Old Standard TT"/>
                        <a:sym typeface="Old Standard T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F5FA"/>
                    </a:solidFill>
                  </a:tcPr>
                </a:tc>
              </a:tr>
            </a:tbl>
          </a:graphicData>
        </a:graphic>
      </p:graphicFrame>
      <p:sp>
        <p:nvSpPr>
          <p:cNvPr id="351" name="Google Shape;351;g1c973f95248_0_451"/>
          <p:cNvSpPr txBox="1"/>
          <p:nvPr/>
        </p:nvSpPr>
        <p:spPr>
          <a:xfrm>
            <a:off x="6080700" y="1944338"/>
            <a:ext cx="3063300" cy="3068400"/>
          </a:xfrm>
          <a:prstGeom prst="rect">
            <a:avLst/>
          </a:prstGeom>
          <a:solidFill>
            <a:srgbClr val="EBECED"/>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WITH first_touch AS (</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SELECT user_id,</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MIN(timestamp) as first_touch_at</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FROM page_visits</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GROUP BY user_id),</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ft_attr AS (</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SELECT ft.user_id,</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ft.first_touch_at,</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pv.utm_source,</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pv.utm_campaign</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FROM first_touch ft</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JOIN page_visits pv</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ON ft.user_id = pv.user_id</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AND ft.first_touch_at = pv.timestamp</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SELECT ft_attr.utm_source,</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ft_attr.utm_campaign,</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COUNT(*)</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FROM ft_attr </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GROUP BY 1, 2</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ORDER BY 3 DESC;</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p:txBody>
      </p:sp>
      <p:sp>
        <p:nvSpPr>
          <p:cNvPr id="352" name="Google Shape;352;g1c973f95248_0_451"/>
          <p:cNvSpPr txBox="1"/>
          <p:nvPr/>
        </p:nvSpPr>
        <p:spPr>
          <a:xfrm>
            <a:off x="164100" y="1155125"/>
            <a:ext cx="8815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Old Standard TT"/>
                <a:ea typeface="Old Standard TT"/>
                <a:cs typeface="Old Standard TT"/>
                <a:sym typeface="Old Standard TT"/>
              </a:rPr>
              <a:t>Most users find the CoolTShirts company from the 3 campaigns highlighted in bold below.</a:t>
            </a:r>
            <a:endParaRPr sz="1600">
              <a:latin typeface="Old Standard TT"/>
              <a:ea typeface="Old Standard TT"/>
              <a:cs typeface="Old Standard TT"/>
              <a:sym typeface="Old Standard T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